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aveSubsetFonts="1">
  <p:sldMasterIdLst>
    <p:sldMasterId id="2147483648" r:id="rId1"/>
    <p:sldMasterId id="2147483649" r:id="rId2"/>
    <p:sldMasterId id="2147483650" r:id="rId3"/>
  </p:sldMasterIdLst>
  <p:notesMasterIdLst>
    <p:notesMasterId r:id="rId30"/>
  </p:notesMasterIdLst>
  <p:handoutMasterIdLst>
    <p:handoutMasterId r:id="rId31"/>
  </p:handoutMasterIdLst>
  <p:sldIdLst>
    <p:sldId id="256" r:id="rId4"/>
    <p:sldId id="257" r:id="rId5"/>
    <p:sldId id="258" r:id="rId6"/>
    <p:sldId id="259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80" r:id="rId17"/>
    <p:sldId id="281" r:id="rId18"/>
    <p:sldId id="282" r:id="rId19"/>
    <p:sldId id="283" r:id="rId20"/>
    <p:sldId id="271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68" r:id="rId29"/>
  </p:sldIdLst>
  <p:sldSz cx="24384000" cy="13716000"/>
  <p:notesSz cx="6858000" cy="9144000"/>
  <p:defaultTextStyle>
    <a:defPPr>
      <a:defRPr lang="zh-CN"/>
    </a:defPPr>
    <a:lvl1pPr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 panose="020B0403020202020204" pitchFamily="34" charset="0"/>
        <a:ea typeface="Helvetica Light" panose="020B0403020202020204" pitchFamily="34" charset="0"/>
        <a:cs typeface="Helvetica Light" panose="020B0403020202020204" pitchFamily="34" charset="0"/>
        <a:sym typeface="Helvetica Light" panose="020B0403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2"/>
    <p:restoredTop sz="88944"/>
  </p:normalViewPr>
  <p:slideViewPr>
    <p:cSldViewPr>
      <p:cViewPr varScale="1">
        <p:scale>
          <a:sx n="53" d="100"/>
          <a:sy n="53" d="100"/>
        </p:scale>
        <p:origin x="880" y="2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05BB811-B2F5-4BD4-B909-AF81922735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Light" charset="0"/>
                <a:ea typeface="宋体" panose="02010600030101010101" pitchFamily="2" charset="-122"/>
                <a:cs typeface="Helvetica Light" charset="0"/>
                <a:sym typeface="Helvetica Light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DE5B223-2D99-4B92-A5DF-91AF294AF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 Light" charset="0"/>
                <a:ea typeface="宋体" panose="02010600030101010101" pitchFamily="2" charset="-122"/>
                <a:cs typeface="Helvetica Light" charset="0"/>
                <a:sym typeface="Helvetica Light" charset="0"/>
              </a:defRPr>
            </a:lvl1pPr>
          </a:lstStyle>
          <a:p>
            <a:pPr>
              <a:defRPr/>
            </a:pPr>
            <a:fld id="{1ADD32CA-8A60-5741-8F17-0A6E7EFCF4CC}" type="datetimeFigureOut">
              <a:rPr lang="zh-CN" altLang="en-US"/>
              <a:pPr>
                <a:defRPr/>
              </a:pPr>
              <a:t>2023/9/4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0F40A6-95C8-4E7D-A986-73C1F805FD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Light" charset="0"/>
                <a:ea typeface="宋体" panose="02010600030101010101" pitchFamily="2" charset="-122"/>
                <a:cs typeface="Helvetica Light" charset="0"/>
                <a:sym typeface="Helvetica Light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CF9A815-56CE-4243-969E-AA9E2845DD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fld id="{3F1D697F-7E49-5043-A5EF-B25F3F54937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B67381B4-25A4-274F-16A7-8825603A8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2DA89154-FC65-4DE6-AFF5-161A7265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>
                <a:sym typeface="Helvetica Neue" charset="0"/>
              </a:rPr>
              <a:t>Click to edit Template text styles</a:t>
            </a:r>
          </a:p>
          <a:p>
            <a:pPr lvl="1"/>
            <a:r>
              <a:rPr lang="zh-CN" altLang="zh-CN" noProof="0">
                <a:sym typeface="Helvetica Neue" charset="0"/>
              </a:rPr>
              <a:t>Second level</a:t>
            </a:r>
          </a:p>
          <a:p>
            <a:pPr lvl="2"/>
            <a:r>
              <a:rPr lang="zh-CN" altLang="zh-CN" noProof="0">
                <a:sym typeface="Helvetica Neue" charset="0"/>
              </a:rPr>
              <a:t>Third level</a:t>
            </a:r>
          </a:p>
          <a:p>
            <a:pPr lvl="3"/>
            <a:r>
              <a:rPr lang="zh-CN" altLang="zh-CN" noProof="0">
                <a:sym typeface="Helvetica Neue" charset="0"/>
              </a:rPr>
              <a:t>Fourth level</a:t>
            </a:r>
          </a:p>
          <a:p>
            <a:pPr lvl="4"/>
            <a:r>
              <a:rPr lang="zh-CN" altLang="zh-CN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应用研发运维痛点</a:t>
            </a:r>
            <a:endParaRPr kumimoji="1" lang="en-US" altLang="zh-CN" sz="2000" dirty="0">
              <a:solidFill>
                <a:schemeClr val="bg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解决方案</a:t>
            </a:r>
            <a:endParaRPr lang="en-US" altLang="zh-CN" sz="2400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  <a:p>
            <a:r>
              <a:rPr kumimoji="1" lang="en-US" altLang="zh-CN" sz="2000" dirty="0">
                <a:solidFill>
                  <a:schemeClr val="bg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Serverless</a:t>
            </a:r>
            <a:r>
              <a:rPr kumimoji="1" lang="zh-CN" altLang="en-US" sz="2000" dirty="0">
                <a:solidFill>
                  <a:schemeClr val="bg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 研发运维体系</a:t>
            </a:r>
            <a:endParaRPr kumimoji="1" lang="en-US" altLang="zh-CN" sz="2000" dirty="0">
              <a:solidFill>
                <a:schemeClr val="bg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endParaRPr kumimoji="1" lang="en-US" altLang="zh-CN" dirty="0"/>
          </a:p>
          <a:p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数据总览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Medium" panose="00020600040101010101" charset="-122"/>
              <a:ea typeface="阿里巴巴普惠体 Medium" panose="00020600040101010101" charset="-122"/>
              <a:cs typeface="Helvetica Neue" charset="0"/>
              <a:sym typeface="Helvetica Neue" panose="02000503000000020004" pitchFamily="2" charset="0"/>
            </a:endParaRPr>
          </a:p>
          <a:p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三类落地形态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Medium" panose="00020600040101010101" charset="-122"/>
              <a:ea typeface="阿里巴巴普惠体 Medium" panose="00020600040101010101" charset="-122"/>
              <a:cs typeface="Helvetica Neue" charset="0"/>
              <a:sym typeface="Helvetica Neue" panose="02000503000000020004" pitchFamily="2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案例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 -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社交游戏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Medium" panose="00020600040101010101" charset="-122"/>
              <a:ea typeface="阿里巴巴普惠体 Medium" panose="00020600040101010101" charset="-122"/>
              <a:cs typeface="Helvetica Neue" charset="0"/>
              <a:sym typeface="Helvetica Neue" panose="02000503000000020004" pitchFamily="2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案例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 -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 玩法中台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Medium" panose="00020600040101010101" charset="-122"/>
              <a:ea typeface="阿里巴巴普惠体 Medium" panose="00020600040101010101" charset="-122"/>
              <a:cs typeface="Helvetica Neue" charset="0"/>
              <a:sym typeface="Helvetica Neue" panose="02000503000000020004" pitchFamily="2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对比</a:t>
            </a:r>
            <a:r>
              <a:rPr lang="en-US" altLang="en-US" dirty="0" err="1">
                <a:solidFill>
                  <a:srgbClr val="FFFFFF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其它</a:t>
            </a:r>
            <a:r>
              <a:rPr lang="en-US" altLang="en-US" dirty="0">
                <a:solidFill>
                  <a:srgbClr val="FFFFFF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S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erverless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Medium" panose="00020600040101010101" charset="-122"/>
                <a:ea typeface="阿里巴巴普惠体 Medium" panose="00020600040101010101" charset="-122"/>
                <a:cs typeface="Helvetica Neue" charset="0"/>
                <a:sym typeface="Helvetica Neue" panose="02000503000000020004" pitchFamily="2" charset="0"/>
              </a:rPr>
              <a:t> 技术不同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Medium" panose="00020600040101010101" charset="-122"/>
              <a:ea typeface="阿里巴巴普惠体 Medium" panose="00020600040101010101" charset="-122"/>
              <a:cs typeface="Helvetica Neue" charset="0"/>
              <a:sym typeface="Helvetica Neue" panose="02000503000000020004" pitchFamily="2" charset="0"/>
            </a:endParaRPr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59182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3694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8520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87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4525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2004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9415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4642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1267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0429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503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9644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0876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5525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9149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80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982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647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1718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8857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4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673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5FAC7-1E44-4DAD-B339-5A56439AE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5AD12B-F33B-4F93-A8C1-C2F9F7E87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E2635CD-85AD-6330-8022-E4F6599034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867DA-4D41-0941-BE94-32589EE556C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8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E54A4E-CA6A-4B6C-B403-58C10A0F3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4A7849-AB10-4B76-A4F4-6B3F35044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0F7B26E-9F50-1CB1-CBB0-FA23447747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8247D-1837-A34C-913A-8B19E708FE5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1949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B9AB3769-2A0D-7B4B-5287-0F1CD1CAA3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3" y="9882188"/>
            <a:ext cx="3673475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竖排标题 1">
            <a:extLst>
              <a:ext uri="{FF2B5EF4-FFF2-40B4-BE49-F238E27FC236}">
                <a16:creationId xmlns:a16="http://schemas.microsoft.com/office/drawing/2014/main" id="{05D1BE80-4495-454A-AB6B-D0F9375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399000" y="2298700"/>
            <a:ext cx="5207000" cy="63627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1FC0EC-A531-49BF-8786-2DCC93D96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78000" y="2298700"/>
            <a:ext cx="15468600" cy="63627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0A24C7B8-6E48-016D-627A-6FC9A9F702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514C8F-D1C6-C641-B6DD-6F49D29EC1BA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225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30E328-7113-4EF7-AB2B-810939358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7FED7E-403F-42AB-99B5-BFD9C07B2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461E4E-7343-E5A6-74B0-BE37926CB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94C6D-68BF-434E-AB78-7F2C91F8C58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1267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2326A2-4777-4ECC-94FF-2EC873A7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E970F9-68A9-4FFC-96D9-593275BFC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52180F-651D-FAE4-E604-4D3A5E3271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0EFF3-F1E3-A449-9935-CF9625B60A2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31078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7C743-1F04-43B7-A68C-2183F545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31E5AC-FDE6-4C44-BAFB-EBFF7EB3D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1E49A8-F955-F546-A0F0-182FC6E431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F5C75-8743-6649-AB19-CD08EF06871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20200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C5FC66-29FF-465F-A2DD-CD57B7D3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523717-B8DB-4AEA-8B49-61FDB8F73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CAF891-D938-4F02-956C-CF9803DC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9DAD4A3-B1CA-46EB-844B-63C637453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D8789-A85C-644E-AC7E-F3DF60E7458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8963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8DE1E6-9ADA-420C-AA2D-26ACB87D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59EA18-4ACC-48DF-9B07-988BA3369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EAD327-FBFC-40E1-8F33-66AB65277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316B79-4C71-4189-A0F4-01880B496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0AADED4-233D-4884-B018-6332F6A4F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91D4530-A8D6-E832-749D-0A217E28EC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B1BF6-64ED-A643-99C6-6E6CDF1282E7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358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029A0-5A4B-457D-AD12-EA6049C3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73D4FDB-6524-A566-34EA-4891FECD10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4F8A5-67EC-A34B-A209-5BBB546B71A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01508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D5C727E-E840-ECB9-2370-598355FE6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5E6300-CBF3-104D-889B-D802F2D2920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302568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D6B6CB-9E2B-46BC-8075-60D004D5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410ECC-C6D9-4261-B3E0-324E238E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EFD647-1B0E-41D1-B115-E049C4894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508D5E8-28A0-2A43-BB98-18B759321F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4D49C-A1F8-1F42-BD22-2279E5ED3B8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1317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0AC22E-B787-4542-AA1D-14171107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352E54-F2C8-4F5C-9C51-F7390386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583799A-5014-CDFC-50B0-E5536B456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FE7D5-990A-E844-8CC6-601ADE98E0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68297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1FBBFE-47A8-4C4C-8A2A-F56076F58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D38C4F1-B432-45C6-A51A-31195AF7BF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Helvetica Light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BD80C8-F36E-401B-9931-FDDB1FDE1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910BF64-712D-15B6-7D9C-5D1F0A339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633F1-B5D9-A14A-AC6F-9164381AAD4A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89588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654CC7-234C-4310-81E3-9C508F0B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2D4181-79DF-467F-B875-2D4F9B211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343D95-E05A-AA83-3F2E-05568403C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5EC9D-4E20-A342-A4A2-8A04436EFDF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44036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209BFB-3538-4480-9515-A8CA95F7D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DEE7C0-E935-4C05-8B22-2E3B01013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53E123-1E61-9678-D05A-971B1D109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C69234-F230-6249-B59B-2744FA9E873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1025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20EF1-6FBB-4B23-A953-34B96CEFC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CEA836-DCCA-44BF-81B5-E76483238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32646B-5C81-DF36-E620-86B164DBE4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71A485-97B7-7C45-B376-224D407E766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4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04DAF-F4D5-4332-B746-3150DA2A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17AF9D-07A1-4AF8-BEEF-5C2170935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FDB6D6-3992-BF16-769B-5B6821650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75255-90E7-304D-962D-774716962BA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25554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5BC8-1337-4C6C-B4C4-D3805D3E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5A4E8B-B292-4D33-8DD8-A0655556E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BF767B3-39E8-D229-E448-1703B98ED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BE57C-B11E-D946-9F23-4F6E2AFCC9E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38013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CC7D58-4303-4AD6-AC43-14923895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FB157D-F8DE-45CE-B5D2-EA2A1B570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3C8871-42E1-4401-AAB8-2E647FE50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E396A7-7301-B6B8-4A5C-F53F23196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FB728-2359-E74D-9188-EDB235F397B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62716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A2942B-AC3F-4F30-B538-2C86DC71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AA6E44-97B0-412C-BDF6-B86F443D5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AAB3C2-492C-4A0A-BAC6-85F7B358E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6EF019A-A245-4154-A385-741DB2C7C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1A0BCA-F900-41FE-AFA1-9052C7E2C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C9E9DBE-2D99-20A3-15BD-1A0F4611F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DC236-5FA4-8A4B-B854-014F70A4027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5043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9E724-A59E-4074-8543-122979E7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3E9BA6-1AF5-62C6-0F7B-FDBF16F5F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E274FE-7B87-D34F-9B4B-7E98539F6EC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64054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EE70147-6D7B-725D-DE8B-ED786027E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184A6-15AA-C845-8A8F-BDE083209C0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03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FE340-80DE-4D2D-8C3A-AA109CB95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8DEEEB-0E61-497D-952F-DCEF8B7B9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4021E08-8F1A-7DDA-7DF8-9A5A83E3D0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CCEB1-CE9F-A74F-844C-B53D19E7931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13322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4565F0-61E4-453A-922D-4FE842ED8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F95F9-0F2B-420E-B4DE-BA9B14995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AA1B46-4B5F-4A2A-8634-394BE6783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E876CE-3D5A-20E7-2676-536E1A2DCA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BB8B7-CC55-E340-BED2-247385FE6A97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54513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54A05-E81A-4BBC-B718-3840FD731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E01C0D-740A-4DD0-8678-6DB9A0CF8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Helvetica Light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27C63-17B8-4570-A6A0-BD6939A3D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469C33-1620-4957-F5BC-1330E1A242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CAF03-D1A8-D245-8EA4-2D532C58A04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3090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CD5264-D761-43E8-89B3-2F800F4D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8A6359-8DBD-40F1-AEB4-7EC1E7864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2E7E12-592D-8CC5-E681-8AC022879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FD83F-48EA-4845-B5D5-E6BF4D94CD7A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764678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B0CDC8-2E1E-4680-87AF-3BDAF8E0BF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E285D8-4294-4708-9A59-B1C03FF0A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7F0502-40AA-C0E0-13D4-2E21DEEAFB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0817E-7863-4745-BC9B-63041130240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7655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D2406C-C09C-4D82-AC91-DFE985F4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854E90-7781-45AA-B565-0E57BD4ED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8000" y="7073900"/>
            <a:ext cx="10337800" cy="15875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0E8362-7A20-45BD-A193-DF20307E5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7073900"/>
            <a:ext cx="10337800" cy="15875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B8BACAB-CA86-93CD-C42D-DF3491D60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B095F-4A2D-0946-A42F-FC31DF8D076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4862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006F-F0E1-4431-93B6-DD2322D9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0E8872-BE91-47A2-9905-6BA0BF236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9A0730-72DD-482D-9AAF-D93653CDC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AF94CA-9A84-44DC-851E-2583683B1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32E930C-EAC1-4445-9F83-F7343F1544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385B758-9AAA-9414-E24C-E4E87AC00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B8D92-B738-2048-A12E-01FF5D335F3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7747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FE824E-F45A-4DE8-B9B9-FFA918D8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82554FF-FEBD-4A7A-02C9-266228470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E0120-19C7-6446-8B8B-538A3133CEF7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4719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D82A9CA-30D8-B818-0524-FE95234F05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B7056-7396-694C-95F9-6A08EFCBBC7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74144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1684D-C32E-4393-AF04-D09D21EF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0FCC43-7888-4A4C-BDB5-B585E523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08216C-6288-49EE-AC87-6C04E956F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9147C38-B883-4A67-C72A-36B2CC67E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A85AA-FD11-2B4B-B426-B246FFF6BCC7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903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491331-7FA5-44B9-9A72-8300FBCE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0D7684-6A41-408C-A193-C23D612A6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Helvetica Light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904872-6D7A-4C6F-9633-0945BBE61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7C3BA54-1B90-D925-D948-1E10C4549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FBCBF-6AB8-D441-A856-653C035ED4A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8797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alipay.com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9">
            <a:extLst>
              <a:ext uri="{FF2B5EF4-FFF2-40B4-BE49-F238E27FC236}">
                <a16:creationId xmlns:a16="http://schemas.microsoft.com/office/drawing/2014/main" id="{7FF5BE62-FE54-F487-2794-0F6D7F61F0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-85725"/>
            <a:ext cx="24691976" cy="138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4">
            <a:extLst>
              <a:ext uri="{FF2B5EF4-FFF2-40B4-BE49-F238E27FC236}">
                <a16:creationId xmlns:a16="http://schemas.microsoft.com/office/drawing/2014/main" id="{CF8EE818-DF77-E68F-1C42-D1861517DF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-87313"/>
            <a:ext cx="24691976" cy="138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9CE1EC69-28B3-4CEA-93C3-ADCD9CFD89B7}"/>
              </a:ext>
            </a:extLst>
          </p:cNvPr>
          <p:cNvSpPr txBox="1">
            <a:spLocks/>
          </p:cNvSpPr>
          <p:nvPr/>
        </p:nvSpPr>
        <p:spPr bwMode="auto">
          <a:xfrm>
            <a:off x="1249363" y="12757150"/>
            <a:ext cx="133318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914400" eaLnBrk="1">
              <a:buClr>
                <a:srgbClr val="F5F5F5"/>
              </a:buClr>
              <a:buFont typeface="Microsoft Sans Serif" panose="020B0604020202020204" pitchFamily="34" charset="0"/>
              <a:buNone/>
              <a:defRPr/>
            </a:pPr>
            <a:r>
              <a:rPr lang="zh-CN" altLang="zh-CN" sz="27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  <a:hlinkClick r:id="rId15"/>
              </a:rPr>
              <a:t> </a:t>
            </a:r>
            <a:endParaRPr lang="zh-CN" altLang="zh-CN" sz="2700">
              <a:solidFill>
                <a:srgbClr val="C0C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1B65B8-40AB-231D-600D-1DE62A600E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Helvetica Light" panose="020B0403020202020204" pitchFamily="34" charset="0"/>
              </a:rPr>
              <a:t>Click to edit Template title style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6865B0-7676-9F24-E897-94059F45ED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Helvetica Light" panose="020B0403020202020204" pitchFamily="34" charset="0"/>
              </a:rPr>
              <a:t>Click to edit Template text styles</a:t>
            </a:r>
          </a:p>
          <a:p>
            <a:pPr lvl="1"/>
            <a:r>
              <a:rPr lang="zh-CN" altLang="zh-CN">
                <a:sym typeface="Helvetica Light" panose="020B0403020202020204" pitchFamily="34" charset="0"/>
              </a:rPr>
              <a:t>Second level</a:t>
            </a:r>
          </a:p>
          <a:p>
            <a:pPr lvl="2"/>
            <a:r>
              <a:rPr lang="zh-CN" altLang="zh-CN">
                <a:sym typeface="Helvetica Light" panose="020B0403020202020204" pitchFamily="34" charset="0"/>
              </a:rPr>
              <a:t>Third level</a:t>
            </a:r>
          </a:p>
          <a:p>
            <a:pPr lvl="3"/>
            <a:r>
              <a:rPr lang="zh-CN" altLang="zh-CN">
                <a:sym typeface="Helvetica Light" panose="020B0403020202020204" pitchFamily="34" charset="0"/>
              </a:rPr>
              <a:t>Fourth level</a:t>
            </a:r>
          </a:p>
          <a:p>
            <a:pPr lvl="4"/>
            <a:r>
              <a:rPr lang="zh-CN" altLang="zh-CN">
                <a:sym typeface="Helvetica Light" panose="020B0403020202020204" pitchFamily="34" charset="0"/>
              </a:rPr>
              <a:t>Fifth level</a:t>
            </a:r>
          </a:p>
        </p:txBody>
      </p:sp>
      <p:pic>
        <p:nvPicPr>
          <p:cNvPr id="1031" name="图片 2">
            <a:extLst>
              <a:ext uri="{FF2B5EF4-FFF2-40B4-BE49-F238E27FC236}">
                <a16:creationId xmlns:a16="http://schemas.microsoft.com/office/drawing/2014/main" id="{944F771B-380E-0174-C006-CD2BC3022C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888" y="11415713"/>
            <a:ext cx="36004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765D01B0-0F3E-45DC-9971-78065AFFA7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>
                <a:ea typeface="宋体" panose="02010600030101010101" pitchFamily="2" charset="-122"/>
              </a:defRPr>
            </a:lvl1pPr>
          </a:lstStyle>
          <a:p>
            <a:fld id="{51B0D1FC-A4E4-B341-B969-1135E425684B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85" r:id="rId11"/>
  </p:sldLayoutIdLst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Helvetica Light" panose="020B0403020202020204" pitchFamily="34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1pPr>
      <a:lvl2pPr indent="2286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2pPr>
      <a:lvl3pPr indent="4572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3pPr>
      <a:lvl4pPr indent="6858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4pPr>
      <a:lvl5pPr indent="9144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>
            <a:extLst>
              <a:ext uri="{FF2B5EF4-FFF2-40B4-BE49-F238E27FC236}">
                <a16:creationId xmlns:a16="http://schemas.microsoft.com/office/drawing/2014/main" id="{148AEB69-5E82-447D-A499-A34024002EFB}"/>
              </a:ext>
            </a:extLst>
          </p:cNvPr>
          <p:cNvSpPr txBox="1">
            <a:spLocks/>
          </p:cNvSpPr>
          <p:nvPr/>
        </p:nvSpPr>
        <p:spPr bwMode="auto">
          <a:xfrm>
            <a:off x="550863" y="12909550"/>
            <a:ext cx="4622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indent="-9144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indent="-9144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indent="-9144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indent="-9144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defTabSz="914400" eaLnBrk="1">
              <a:buClr>
                <a:srgbClr val="000000"/>
              </a:buClr>
            </a:pPr>
            <a:r>
              <a:rPr lang="zh-CN" altLang="zh-CN" sz="1500"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* 仅限内部交流使用，如果需要公开，请联系文档作者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B83D50F-340B-4D60-BC69-8959B07BE0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>
                <a:ea typeface="宋体" panose="02010600030101010101" pitchFamily="2" charset="-122"/>
              </a:defRPr>
            </a:lvl1pPr>
          </a:lstStyle>
          <a:p>
            <a:fld id="{F5FC1938-9EC0-FF41-B0DC-328A86EB3BBB}" type="slidenum">
              <a:rPr lang="zh-CN" altLang="zh-CN"/>
              <a:pPr/>
              <a:t>‹#›</a:t>
            </a:fld>
            <a:endParaRPr lang="zh-CN" altLang="zh-CN"/>
          </a:p>
        </p:txBody>
      </p:sp>
      <p:pic>
        <p:nvPicPr>
          <p:cNvPr id="2052" name="图片 2">
            <a:extLst>
              <a:ext uri="{FF2B5EF4-FFF2-40B4-BE49-F238E27FC236}">
                <a16:creationId xmlns:a16="http://schemas.microsoft.com/office/drawing/2014/main" id="{274DB87C-8A07-D233-F54A-06C4DD2EC9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58763"/>
            <a:ext cx="270033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Helvetica Light" panose="020B0403020202020204" pitchFamily="34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1pPr>
      <a:lvl2pPr indent="2286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2pPr>
      <a:lvl3pPr indent="4572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3pPr>
      <a:lvl4pPr indent="6858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4pPr>
      <a:lvl5pPr indent="9144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Line 1">
            <a:extLst>
              <a:ext uri="{FF2B5EF4-FFF2-40B4-BE49-F238E27FC236}">
                <a16:creationId xmlns:a16="http://schemas.microsoft.com/office/drawing/2014/main" id="{F02C5437-944E-4F5D-8996-FD83DE6EF3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0163" y="6137275"/>
            <a:ext cx="517525" cy="515938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914400" eaLnBrk="1">
              <a:buClr>
                <a:srgbClr val="000000"/>
              </a:buClr>
              <a:defRPr/>
            </a:pPr>
            <a:endParaRPr lang="zh-CN" altLang="zh-CN" sz="18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90FF2AE-4BED-4585-854D-9F30420AB6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>
                <a:ea typeface="宋体" panose="02010600030101010101" pitchFamily="2" charset="-122"/>
              </a:defRPr>
            </a:lvl1pPr>
          </a:lstStyle>
          <a:p>
            <a:fld id="{3AAEEA4C-E181-7442-BA14-7896BB3DB642}" type="slidenum">
              <a:rPr lang="zh-CN" altLang="zh-CN"/>
              <a:pPr/>
              <a:t>‹#›</a:t>
            </a:fld>
            <a:endParaRPr lang="zh-CN" altLang="zh-CN"/>
          </a:p>
        </p:txBody>
      </p:sp>
      <p:pic>
        <p:nvPicPr>
          <p:cNvPr id="3076" name="图片 6">
            <a:extLst>
              <a:ext uri="{FF2B5EF4-FFF2-40B4-BE49-F238E27FC236}">
                <a16:creationId xmlns:a16="http://schemas.microsoft.com/office/drawing/2014/main" id="{50D33299-99D3-0749-7159-03D9D0BE50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58763"/>
            <a:ext cx="270033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A0929E72-E18F-82C8-8180-F9060F867D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1506538"/>
            <a:ext cx="24384001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Helvetica Light" panose="020B0403020202020204" pitchFamily="34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panose="020B0403020202020204" pitchFamily="34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1pPr>
      <a:lvl2pPr indent="2286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2pPr>
      <a:lvl3pPr indent="4572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3pPr>
      <a:lvl4pPr indent="6858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4pPr>
      <a:lvl5pPr indent="914400" algn="ctr" defTabSz="8255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n-lt"/>
          <a:ea typeface="+mn-ea"/>
          <a:cs typeface="+mn-cs"/>
          <a:sym typeface="Helvetica Light" panose="020B04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>
            <a:extLst>
              <a:ext uri="{FF2B5EF4-FFF2-40B4-BE49-F238E27FC236}">
                <a16:creationId xmlns:a16="http://schemas.microsoft.com/office/drawing/2014/main" id="{9B2B6D6E-7F2B-8CE1-62A4-43A42BE568ED}"/>
              </a:ext>
            </a:extLst>
          </p:cNvPr>
          <p:cNvSpPr txBox="1">
            <a:spLocks/>
          </p:cNvSpPr>
          <p:nvPr/>
        </p:nvSpPr>
        <p:spPr bwMode="auto">
          <a:xfrm>
            <a:off x="1133475" y="1100138"/>
            <a:ext cx="33337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b"/>
          <a:lstStyle>
            <a:lvl1pPr algn="ctr" defTabSz="503238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 defTabSz="503238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 defTabSz="503238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 defTabSz="503238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 defTabSz="503238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defTabSz="50323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defTabSz="50323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defTabSz="50323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defTabSz="50323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eaLnBrk="1"/>
            <a:r>
              <a:rPr lang="en-US" altLang="zh-CN" sz="30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TNT</a:t>
            </a:r>
            <a:endParaRPr lang="zh-CN" altLang="zh-CN" sz="3000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171" name="Text Box 2">
            <a:extLst>
              <a:ext uri="{FF2B5EF4-FFF2-40B4-BE49-F238E27FC236}">
                <a16:creationId xmlns:a16="http://schemas.microsoft.com/office/drawing/2014/main" id="{2FE3224D-E512-99F0-94B4-2E8F6C7EDB39}"/>
              </a:ext>
            </a:extLst>
          </p:cNvPr>
          <p:cNvSpPr txBox="1">
            <a:spLocks/>
          </p:cNvSpPr>
          <p:nvPr/>
        </p:nvSpPr>
        <p:spPr bwMode="auto">
          <a:xfrm>
            <a:off x="1046163" y="6642248"/>
            <a:ext cx="261290" cy="7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eaLnBrk="1">
              <a:lnSpc>
                <a:spcPct val="80000"/>
              </a:lnSpc>
            </a:pPr>
            <a:r>
              <a:rPr lang="zh-CN" altLang="en-US" sz="55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</a:t>
            </a:r>
            <a:endParaRPr lang="zh-CN" altLang="zh-CN" sz="5500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172" name="Text Box 3">
            <a:extLst>
              <a:ext uri="{FF2B5EF4-FFF2-40B4-BE49-F238E27FC236}">
                <a16:creationId xmlns:a16="http://schemas.microsoft.com/office/drawing/2014/main" id="{CD8123F2-DB29-ACDB-32A6-A9C486A28A58}"/>
              </a:ext>
            </a:extLst>
          </p:cNvPr>
          <p:cNvSpPr txBox="1">
            <a:spLocks/>
          </p:cNvSpPr>
          <p:nvPr/>
        </p:nvSpPr>
        <p:spPr bwMode="auto">
          <a:xfrm>
            <a:off x="1133475" y="1620838"/>
            <a:ext cx="8842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b"/>
          <a:lstStyle>
            <a:lvl1pPr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eaLnBrk="1"/>
            <a:r>
              <a:rPr lang="zh-CN" altLang="zh-CN" sz="2000">
                <a:solidFill>
                  <a:srgbClr val="FFFFFF"/>
                </a:solidFill>
                <a:latin typeface="Helvetica" pitchFamily="2" charset="0"/>
                <a:ea typeface="宋体" panose="02010600030101010101" pitchFamily="2" charset="-122"/>
                <a:sym typeface="Helvetica" pitchFamily="2" charset="0"/>
              </a:rPr>
              <a:t>—</a:t>
            </a:r>
          </a:p>
        </p:txBody>
      </p:sp>
      <p:sp>
        <p:nvSpPr>
          <p:cNvPr id="7173" name="Text Box 4">
            <a:extLst>
              <a:ext uri="{FF2B5EF4-FFF2-40B4-BE49-F238E27FC236}">
                <a16:creationId xmlns:a16="http://schemas.microsoft.com/office/drawing/2014/main" id="{0F3E281E-7D4D-5710-8373-E7BC157AEEAA}"/>
              </a:ext>
            </a:extLst>
          </p:cNvPr>
          <p:cNvSpPr txBox="1">
            <a:spLocks/>
          </p:cNvSpPr>
          <p:nvPr/>
        </p:nvSpPr>
        <p:spPr bwMode="auto">
          <a:xfrm>
            <a:off x="928800" y="2491200"/>
            <a:ext cx="23074212" cy="387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eaLnBrk="1">
              <a:lnSpc>
                <a:spcPct val="80000"/>
              </a:lnSpc>
            </a:pPr>
            <a:r>
              <a:rPr lang="en" altLang="zh-CN" sz="15000" b="1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 </a:t>
            </a:r>
            <a:r>
              <a:rPr lang="zh-CN" altLang="en-US" sz="15000" b="1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技术简介</a:t>
            </a:r>
          </a:p>
          <a:p>
            <a:pPr algn="l" eaLnBrk="1">
              <a:lnSpc>
                <a:spcPct val="80000"/>
              </a:lnSpc>
            </a:pPr>
            <a:r>
              <a:rPr lang="zh-CN" altLang="en-US" sz="15000" b="1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</a:t>
            </a:r>
            <a:endParaRPr lang="zh-CN" altLang="zh-CN" sz="15000" b="1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174" name="Text Box 5">
            <a:extLst>
              <a:ext uri="{FF2B5EF4-FFF2-40B4-BE49-F238E27FC236}">
                <a16:creationId xmlns:a16="http://schemas.microsoft.com/office/drawing/2014/main" id="{9E5D853A-0623-6DA7-286D-91073400D0F6}"/>
              </a:ext>
            </a:extLst>
          </p:cNvPr>
          <p:cNvSpPr txBox="1">
            <a:spLocks/>
          </p:cNvSpPr>
          <p:nvPr/>
        </p:nvSpPr>
        <p:spPr bwMode="auto">
          <a:xfrm>
            <a:off x="1192213" y="11828780"/>
            <a:ext cx="1389804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eaLnBrk="1"/>
            <a:r>
              <a:rPr lang="zh-CN" altLang="zh-CN" sz="36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202</a:t>
            </a:r>
            <a:r>
              <a:rPr lang="en-US" altLang="zh-CN" sz="36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2</a:t>
            </a:r>
            <a:r>
              <a:rPr lang="zh-CN" altLang="zh-CN" sz="36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.</a:t>
            </a:r>
            <a:r>
              <a:rPr lang="en-US" altLang="zh-CN" sz="36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6</a:t>
            </a:r>
            <a:endParaRPr lang="zh-CN" altLang="zh-CN" sz="3600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175" name="Text Box 6">
            <a:extLst>
              <a:ext uri="{FF2B5EF4-FFF2-40B4-BE49-F238E27FC236}">
                <a16:creationId xmlns:a16="http://schemas.microsoft.com/office/drawing/2014/main" id="{4FA91A38-9658-8FE7-080A-47C508FEB761}"/>
              </a:ext>
            </a:extLst>
          </p:cNvPr>
          <p:cNvSpPr txBox="1">
            <a:spLocks/>
          </p:cNvSpPr>
          <p:nvPr/>
        </p:nvSpPr>
        <p:spPr bwMode="auto">
          <a:xfrm>
            <a:off x="1046163" y="8372265"/>
            <a:ext cx="8476679" cy="66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eaLnBrk="1">
              <a:lnSpc>
                <a:spcPct val="80000"/>
              </a:lnSpc>
            </a:pPr>
            <a:r>
              <a:rPr lang="zh-CN" altLang="en-US" sz="4500" b="1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有济（赵真灵）、飞廉（刘晶）</a:t>
            </a:r>
            <a:endParaRPr lang="zh-CN" altLang="zh-CN" sz="4500" b="1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0B338545-F536-9DE9-6ACF-E33E459BB5A7}"/>
              </a:ext>
            </a:extLst>
          </p:cNvPr>
          <p:cNvSpPr txBox="1">
            <a:spLocks/>
          </p:cNvSpPr>
          <p:nvPr/>
        </p:nvSpPr>
        <p:spPr bwMode="auto">
          <a:xfrm>
            <a:off x="1046163" y="6644236"/>
            <a:ext cx="5745163" cy="7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 defTabSz="2436813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defTabSz="24368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eaLnBrk="1">
              <a:lnSpc>
                <a:spcPct val="80000"/>
              </a:lnSpc>
            </a:pPr>
            <a:r>
              <a:rPr lang="zh-CN" altLang="en-US" sz="55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助力业务极速研发</a:t>
            </a:r>
            <a:endParaRPr lang="zh-CN" altLang="zh-CN" sz="5500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B5F9569-FE69-60DB-E89C-39F6FFC30912}"/>
              </a:ext>
            </a:extLst>
          </p:cNvPr>
          <p:cNvSpPr txBox="1"/>
          <p:nvPr/>
        </p:nvSpPr>
        <p:spPr>
          <a:xfrm>
            <a:off x="2541600" y="3977680"/>
            <a:ext cx="152479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应用拆分：底层</a:t>
            </a:r>
            <a:r>
              <a:rPr kumimoji="1" lang="zh-CN" altLang="en-US" sz="38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采用 </a:t>
            </a:r>
            <a:r>
              <a:rPr kumimoji="1" lang="en-US" altLang="zh-CN" sz="3800" dirty="0" err="1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SOFAArk</a:t>
            </a:r>
            <a:r>
              <a:rPr kumimoji="1" lang="zh-CN" altLang="en-US" sz="38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3800" dirty="0" err="1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ClassLoader</a:t>
            </a:r>
            <a:r>
              <a:rPr kumimoji="1" lang="zh-CN" altLang="en-US" sz="38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类隔离和动态热部署</a:t>
            </a:r>
            <a:endParaRPr kumimoji="1" lang="en-US" altLang="zh-CN" sz="38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-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基座：沉淀通用逻辑，为模块提供计算与环境，屏蔽基础设施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-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模块：独立代码仓库，细化研发运维粒度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4CDFF7-C536-9CF1-6C7A-49CA2AA96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10" y="6930008"/>
            <a:ext cx="23079686" cy="46353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20B819-BDC5-1450-306A-226345D69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8295" y="7100832"/>
            <a:ext cx="4953654" cy="41044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B035E96-D853-5840-F050-65E8EAAD2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9338" y="7100832"/>
            <a:ext cx="4953653" cy="41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120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D2038-A6DB-A85F-A680-FF031DC37992}"/>
              </a:ext>
            </a:extLst>
          </p:cNvPr>
          <p:cNvSpPr txBox="1"/>
          <p:nvPr/>
        </p:nvSpPr>
        <p:spPr>
          <a:xfrm>
            <a:off x="2541600" y="3977680"/>
            <a:ext cx="1850560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模块共享与通信</a:t>
            </a:r>
            <a:endParaRPr kumimoji="1" lang="en-US" altLang="zh-CN" sz="38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基座预热资源（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RPC/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缓存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/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数据库连接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/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类依赖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…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），模块复用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部署密度高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模块间采用 </a:t>
            </a:r>
            <a:r>
              <a:rPr kumimoji="1" lang="en-US" altLang="zh-CN" sz="3300" dirty="0" err="1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Jvm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内跨 </a:t>
            </a:r>
            <a:r>
              <a:rPr kumimoji="1" lang="en-US" altLang="zh-CN" sz="3300" dirty="0" err="1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ClassLoader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调用，性能约等于 </a:t>
            </a:r>
            <a:r>
              <a:rPr kumimoji="1" lang="en-US" altLang="zh-CN" sz="3300" dirty="0" err="1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Jvm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内方法调用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56A073-5B8C-0425-82AE-9572C991D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880" y="6497960"/>
            <a:ext cx="9361040" cy="64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650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" name="副标题 3074">
            <a:extLst>
              <a:ext uri="{FF2B5EF4-FFF2-40B4-BE49-F238E27FC236}">
                <a16:creationId xmlns:a16="http://schemas.microsoft.com/office/drawing/2014/main" id="{05FA9CB9-F197-79F9-72B3-8D19F244150E}"/>
              </a:ext>
            </a:extLst>
          </p:cNvPr>
          <p:cNvSpPr>
            <a:spLocks noGrp="1"/>
          </p:cNvSpPr>
          <p:nvPr/>
        </p:nvSpPr>
        <p:spPr>
          <a:xfrm>
            <a:off x="2541600" y="3977680"/>
            <a:ext cx="6840760" cy="432461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r>
              <a:rPr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解决业务痛点</a:t>
            </a:r>
            <a:endParaRPr lang="en-US" altLang="zh-CN" sz="38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285750" indent="-285750">
              <a:buFont typeface="+mj-lt"/>
              <a:buAutoNum type="arabicPeriod"/>
            </a:pP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管理成本高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需求管理、代码管理、人员管理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 typeface="+mj-lt"/>
              <a:buAutoNum type="arabicPeriod"/>
            </a:pP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时间成本高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线上验证与发布互相阻塞</a:t>
            </a:r>
            <a:endParaRPr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构建与启动慢</a:t>
            </a:r>
            <a:endParaRPr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+mj-lt"/>
              <a:buAutoNum type="arabicPeriod"/>
            </a:pPr>
            <a:endParaRPr lang="en-US" altLang="zh-CN" sz="12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6CDC6A5-4D83-C693-993B-9536536B7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024" y="7074024"/>
            <a:ext cx="17569952" cy="57228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9F2447E-BE86-D097-F453-F7546A13BA41}"/>
              </a:ext>
            </a:extLst>
          </p:cNvPr>
          <p:cNvSpPr txBox="1"/>
          <p:nvPr/>
        </p:nvSpPr>
        <p:spPr>
          <a:xfrm>
            <a:off x="9382360" y="4449536"/>
            <a:ext cx="54726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3.</a:t>
            </a: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变更风险高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一次变更涉及所有代码</a:t>
            </a:r>
            <a:endParaRPr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一次变更涉及所有机器</a:t>
            </a:r>
            <a:endParaRPr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r>
              <a:rPr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4.</a:t>
            </a: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可扩展性不够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87905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820C8B3-1C76-4A87-E140-55528BA42B9E}"/>
              </a:ext>
            </a:extLst>
          </p:cNvPr>
          <p:cNvGrpSpPr/>
          <p:nvPr/>
        </p:nvGrpSpPr>
        <p:grpSpPr>
          <a:xfrm>
            <a:off x="17016539" y="3147142"/>
            <a:ext cx="6624806" cy="4574954"/>
            <a:chOff x="6127802" y="411510"/>
            <a:chExt cx="2353518" cy="152738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9E0721E-B4AF-5C62-95A3-52821E5B6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802" y="411510"/>
              <a:ext cx="2327912" cy="1527385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FF23800-547A-210D-0168-6A54EB5218F6}"/>
                </a:ext>
              </a:extLst>
            </p:cNvPr>
            <p:cNvSpPr txBox="1"/>
            <p:nvPr/>
          </p:nvSpPr>
          <p:spPr>
            <a:xfrm>
              <a:off x="6537104" y="495371"/>
              <a:ext cx="1944216" cy="143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200" dirty="0">
                  <a:solidFill>
                    <a:schemeClr val="tx1"/>
                  </a:solidFill>
                  <a:latin typeface="Alibaba PuHuiTi L" pitchFamily="18" charset="-122"/>
                  <a:ea typeface="Alibaba PuHuiTi L" pitchFamily="18" charset="-122"/>
                  <a:cs typeface="Alibaba PuHuiTi L" pitchFamily="18" charset="-122"/>
                </a:rPr>
                <a:t>指数增长 </a:t>
              </a:r>
              <a:r>
                <a:rPr lang="en-US" altLang="zh-CN" sz="2200" dirty="0">
                  <a:solidFill>
                    <a:schemeClr val="tx1"/>
                  </a:solidFill>
                  <a:latin typeface="Alibaba PuHuiTi L" pitchFamily="18" charset="-122"/>
                  <a:ea typeface="Alibaba PuHuiTi L" pitchFamily="18" charset="-122"/>
                  <a:cs typeface="Alibaba PuHuiTi L" pitchFamily="18" charset="-122"/>
                </a:rPr>
                <a:t>--&gt;</a:t>
              </a:r>
              <a:r>
                <a:rPr lang="zh-CN" altLang="en-US" sz="2200" dirty="0">
                  <a:solidFill>
                    <a:schemeClr val="tx1"/>
                  </a:solidFill>
                  <a:latin typeface="Alibaba PuHuiTi L" pitchFamily="18" charset="-122"/>
                  <a:ea typeface="Alibaba PuHuiTi L" pitchFamily="18" charset="-122"/>
                  <a:cs typeface="Alibaba PuHuiTi L" pitchFamily="18" charset="-122"/>
                </a:rPr>
                <a:t> 线性增长</a:t>
              </a:r>
            </a:p>
          </p:txBody>
        </p:sp>
      </p:grpSp>
      <p:sp>
        <p:nvSpPr>
          <p:cNvPr id="13" name="副标题 3074">
            <a:extLst>
              <a:ext uri="{FF2B5EF4-FFF2-40B4-BE49-F238E27FC236}">
                <a16:creationId xmlns:a16="http://schemas.microsoft.com/office/drawing/2014/main" id="{91B2B8BF-3FFE-9156-FEB4-55D6618CE2C6}"/>
              </a:ext>
            </a:extLst>
          </p:cNvPr>
          <p:cNvSpPr>
            <a:spLocks noGrp="1"/>
          </p:cNvSpPr>
          <p:nvPr/>
        </p:nvSpPr>
        <p:spPr>
          <a:xfrm>
            <a:off x="2541600" y="3977680"/>
            <a:ext cx="6840760" cy="432461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r>
              <a:rPr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解决业务痛点</a:t>
            </a:r>
            <a:endParaRPr lang="en-US" altLang="zh-CN" sz="38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285750" indent="-285750">
              <a:buFont typeface="+mj-lt"/>
              <a:buAutoNum type="arabicPeriod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管理成本高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需求管理、代码管理、人员管理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 typeface="+mj-lt"/>
              <a:buAutoNum type="arabicPeriod"/>
            </a:pP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时间成本高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线上验证与发布互相阻塞</a:t>
            </a:r>
            <a:endParaRPr lang="en-US" altLang="zh-CN" sz="3300" strike="sngStrike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构建与启动慢</a:t>
            </a:r>
            <a:endParaRPr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+mj-lt"/>
              <a:buAutoNum type="arabicPeriod"/>
            </a:pPr>
            <a:endParaRPr lang="en-US" altLang="zh-CN" sz="12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275F38-FEF3-CDD7-88AC-49F116F919E7}"/>
              </a:ext>
            </a:extLst>
          </p:cNvPr>
          <p:cNvSpPr txBox="1"/>
          <p:nvPr/>
        </p:nvSpPr>
        <p:spPr>
          <a:xfrm>
            <a:off x="9382360" y="4449536"/>
            <a:ext cx="54726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3.</a:t>
            </a: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变更风险高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一次变更涉及所有代码</a:t>
            </a:r>
            <a:endParaRPr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一次变更涉及所有机器</a:t>
            </a:r>
            <a:endParaRPr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r>
              <a:rPr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4.</a:t>
            </a: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可扩展性不够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0656872-7894-783A-25F0-945189B34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024" y="7074024"/>
            <a:ext cx="17569952" cy="57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489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13" name="副标题 3074">
            <a:extLst>
              <a:ext uri="{FF2B5EF4-FFF2-40B4-BE49-F238E27FC236}">
                <a16:creationId xmlns:a16="http://schemas.microsoft.com/office/drawing/2014/main" id="{91B2B8BF-3FFE-9156-FEB4-55D6618CE2C6}"/>
              </a:ext>
            </a:extLst>
          </p:cNvPr>
          <p:cNvSpPr>
            <a:spLocks noGrp="1"/>
          </p:cNvSpPr>
          <p:nvPr/>
        </p:nvSpPr>
        <p:spPr>
          <a:xfrm>
            <a:off x="2541600" y="3977680"/>
            <a:ext cx="6840760" cy="432461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r>
              <a:rPr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解决业务痛点</a:t>
            </a:r>
            <a:endParaRPr lang="en-US" altLang="zh-CN" sz="38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285750" indent="-285750">
              <a:buFont typeface="+mj-lt"/>
              <a:buAutoNum type="arabicPeriod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管理成本高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需求管理、代码管理、人员管理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 typeface="+mj-lt"/>
              <a:buAutoNum type="arabicPeriod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时间成本高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线上验证与发布互相阻塞</a:t>
            </a:r>
            <a:endParaRPr lang="en-US" altLang="zh-CN" sz="3300" strike="sngStrike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构建与启动慢</a:t>
            </a:r>
            <a:endParaRPr lang="en-US" altLang="zh-CN" sz="3300" strike="sngStrike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+mj-lt"/>
              <a:buAutoNum type="arabicPeriod"/>
            </a:pPr>
            <a:endParaRPr lang="en-US" altLang="zh-CN" sz="12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275F38-FEF3-CDD7-88AC-49F116F919E7}"/>
              </a:ext>
            </a:extLst>
          </p:cNvPr>
          <p:cNvSpPr txBox="1"/>
          <p:nvPr/>
        </p:nvSpPr>
        <p:spPr>
          <a:xfrm>
            <a:off x="9382360" y="4449536"/>
            <a:ext cx="54726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3.</a:t>
            </a: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变更风险高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一次变更涉及所有代码</a:t>
            </a:r>
            <a:endParaRPr lang="en-US" altLang="zh-CN" sz="3300" strike="sngStrike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一次变更涉及所有机器</a:t>
            </a:r>
            <a:endParaRPr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r>
              <a:rPr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4.</a:t>
            </a:r>
            <a:r>
              <a:rPr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可扩展性不够</a:t>
            </a: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780FCFA-9475-C167-F7C5-7F4579F6A461}"/>
              </a:ext>
            </a:extLst>
          </p:cNvPr>
          <p:cNvGrpSpPr/>
          <p:nvPr/>
        </p:nvGrpSpPr>
        <p:grpSpPr>
          <a:xfrm>
            <a:off x="5757506" y="7794104"/>
            <a:ext cx="15867542" cy="4621510"/>
            <a:chOff x="987436" y="3579122"/>
            <a:chExt cx="7011529" cy="1001779"/>
          </a:xfrm>
        </p:grpSpPr>
        <p:sp>
          <p:nvSpPr>
            <p:cNvPr id="17" name="一个圆顶角并剪去另一个顶角的矩形 16">
              <a:extLst>
                <a:ext uri="{FF2B5EF4-FFF2-40B4-BE49-F238E27FC236}">
                  <a16:creationId xmlns:a16="http://schemas.microsoft.com/office/drawing/2014/main" id="{9C163702-45C4-B1D9-9981-49B4568EF88D}"/>
                </a:ext>
              </a:extLst>
            </p:cNvPr>
            <p:cNvSpPr/>
            <p:nvPr/>
          </p:nvSpPr>
          <p:spPr>
            <a:xfrm>
              <a:off x="987436" y="3610652"/>
              <a:ext cx="891399" cy="369728"/>
            </a:xfrm>
            <a:prstGeom prst="snipRoundRect">
              <a:avLst/>
            </a:prstGeom>
            <a:solidFill>
              <a:srgbClr val="5897CE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普通应用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0E08815-4590-8D1A-FEAB-86C822507A99}"/>
                </a:ext>
              </a:extLst>
            </p:cNvPr>
            <p:cNvSpPr/>
            <p:nvPr/>
          </p:nvSpPr>
          <p:spPr>
            <a:xfrm>
              <a:off x="3038562" y="3579122"/>
              <a:ext cx="1482749" cy="432788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镜像文件</a:t>
              </a: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100mb~500mb~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几</a:t>
              </a: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</a:t>
              </a:r>
              <a:endParaRPr kumimoji="1" lang="zh-CN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262D3976-5DBB-CE5A-EB0D-5964543182A5}"/>
                </a:ext>
              </a:extLst>
            </p:cNvPr>
            <p:cNvCxnSpPr>
              <a:cxnSpLocks/>
              <a:stCxn id="17" idx="0"/>
              <a:endCxn id="18" idx="1"/>
            </p:cNvCxnSpPr>
            <p:nvPr/>
          </p:nvCxnSpPr>
          <p:spPr>
            <a:xfrm>
              <a:off x="1878835" y="3795516"/>
              <a:ext cx="1159727" cy="0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18EFA08-FC53-2774-3275-988C92FA98F1}"/>
                </a:ext>
              </a:extLst>
            </p:cNvPr>
            <p:cNvSpPr txBox="1"/>
            <p:nvPr/>
          </p:nvSpPr>
          <p:spPr>
            <a:xfrm>
              <a:off x="2104959" y="3629017"/>
              <a:ext cx="580266" cy="93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镜像构建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B875E94-CB9D-05E6-2B6B-796AD02B3CF2}"/>
                </a:ext>
              </a:extLst>
            </p:cNvPr>
            <p:cNvSpPr txBox="1"/>
            <p:nvPr/>
          </p:nvSpPr>
          <p:spPr>
            <a:xfrm>
              <a:off x="2190174" y="3816323"/>
              <a:ext cx="403892" cy="93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分钟</a:t>
              </a:r>
            </a:p>
          </p:txBody>
        </p:sp>
        <p:cxnSp>
          <p:nvCxnSpPr>
            <p:cNvPr id="22" name="直线箭头连接符 21">
              <a:extLst>
                <a:ext uri="{FF2B5EF4-FFF2-40B4-BE49-F238E27FC236}">
                  <a16:creationId xmlns:a16="http://schemas.microsoft.com/office/drawing/2014/main" id="{FCC9CD1D-60F8-975E-6A90-99DA279D6574}"/>
                </a:ext>
              </a:extLst>
            </p:cNvPr>
            <p:cNvCxnSpPr>
              <a:cxnSpLocks/>
              <a:stCxn id="18" idx="3"/>
              <a:endCxn id="23" idx="1"/>
            </p:cNvCxnSpPr>
            <p:nvPr/>
          </p:nvCxnSpPr>
          <p:spPr>
            <a:xfrm>
              <a:off x="4521311" y="3795516"/>
              <a:ext cx="1994905" cy="0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630B10D-D9AD-2973-99F1-6DFE4A54BF0C}"/>
                </a:ext>
              </a:extLst>
            </p:cNvPr>
            <p:cNvSpPr/>
            <p:nvPr/>
          </p:nvSpPr>
          <p:spPr>
            <a:xfrm>
              <a:off x="6516216" y="3579122"/>
              <a:ext cx="1482749" cy="432788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个服务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4E3CCB0-352B-4D67-B05E-006280FF0B1B}"/>
                </a:ext>
              </a:extLst>
            </p:cNvPr>
            <p:cNvSpPr txBox="1"/>
            <p:nvPr/>
          </p:nvSpPr>
          <p:spPr>
            <a:xfrm>
              <a:off x="4577918" y="3629017"/>
              <a:ext cx="1945989" cy="93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镜像下载 </a:t>
              </a: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Java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启动 </a:t>
              </a: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挂载流量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85E9C3F-D70F-4B23-9CB3-26AD72E5979E}"/>
                </a:ext>
              </a:extLst>
            </p:cNvPr>
            <p:cNvSpPr txBox="1"/>
            <p:nvPr/>
          </p:nvSpPr>
          <p:spPr>
            <a:xfrm>
              <a:off x="5325793" y="3816323"/>
              <a:ext cx="403892" cy="93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分钟</a:t>
              </a:r>
            </a:p>
          </p:txBody>
        </p:sp>
        <p:sp>
          <p:nvSpPr>
            <p:cNvPr id="26" name="一个圆顶角并剪去另一个顶角的矩形 25">
              <a:extLst>
                <a:ext uri="{FF2B5EF4-FFF2-40B4-BE49-F238E27FC236}">
                  <a16:creationId xmlns:a16="http://schemas.microsoft.com/office/drawing/2014/main" id="{230F0B8B-FD71-971E-7837-34B3C234E912}"/>
                </a:ext>
              </a:extLst>
            </p:cNvPr>
            <p:cNvSpPr/>
            <p:nvPr/>
          </p:nvSpPr>
          <p:spPr>
            <a:xfrm>
              <a:off x="987436" y="4179643"/>
              <a:ext cx="891399" cy="369728"/>
            </a:xfrm>
            <a:prstGeom prst="snipRoundRect">
              <a:avLst/>
            </a:prstGeom>
            <a:solidFill>
              <a:srgbClr val="F17979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模块</a:t>
              </a: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代码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1139CD2-F736-B14A-EE92-6B2D41E98A1A}"/>
                </a:ext>
              </a:extLst>
            </p:cNvPr>
            <p:cNvSpPr/>
            <p:nvPr/>
          </p:nvSpPr>
          <p:spPr>
            <a:xfrm>
              <a:off x="3038562" y="4148113"/>
              <a:ext cx="1482749" cy="432788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Jar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包</a:t>
              </a:r>
              <a:b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1kb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~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1mb</a:t>
              </a:r>
              <a:endParaRPr kumimoji="1" lang="zh-CN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28" name="直线箭头连接符 27">
              <a:extLst>
                <a:ext uri="{FF2B5EF4-FFF2-40B4-BE49-F238E27FC236}">
                  <a16:creationId xmlns:a16="http://schemas.microsoft.com/office/drawing/2014/main" id="{63837C21-60DB-43A6-1E8D-ABEB01EB6661}"/>
                </a:ext>
              </a:extLst>
            </p:cNvPr>
            <p:cNvCxnSpPr>
              <a:cxnSpLocks/>
              <a:stCxn id="26" idx="0"/>
              <a:endCxn id="27" idx="1"/>
            </p:cNvCxnSpPr>
            <p:nvPr/>
          </p:nvCxnSpPr>
          <p:spPr>
            <a:xfrm>
              <a:off x="1878835" y="4364507"/>
              <a:ext cx="1159727" cy="0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F3A8EF8-1189-72F2-6C19-CE4AD964047D}"/>
                </a:ext>
              </a:extLst>
            </p:cNvPr>
            <p:cNvSpPr txBox="1"/>
            <p:nvPr/>
          </p:nvSpPr>
          <p:spPr>
            <a:xfrm>
              <a:off x="2226653" y="4206165"/>
              <a:ext cx="330933" cy="93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构建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74AEED9-653F-A698-4F33-DEBC8D4A1F82}"/>
                </a:ext>
              </a:extLst>
            </p:cNvPr>
            <p:cNvSpPr txBox="1"/>
            <p:nvPr/>
          </p:nvSpPr>
          <p:spPr>
            <a:xfrm>
              <a:off x="2241239" y="4377987"/>
              <a:ext cx="284892" cy="93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10s</a:t>
              </a:r>
              <a:endParaRPr kumimoji="1" lang="zh-CN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1" name="直线箭头连接符 30">
              <a:extLst>
                <a:ext uri="{FF2B5EF4-FFF2-40B4-BE49-F238E27FC236}">
                  <a16:creationId xmlns:a16="http://schemas.microsoft.com/office/drawing/2014/main" id="{893A5DA9-A49D-957A-1B1B-A1D0D21A5022}"/>
                </a:ext>
              </a:extLst>
            </p:cNvPr>
            <p:cNvCxnSpPr>
              <a:cxnSpLocks/>
              <a:stCxn id="27" idx="3"/>
              <a:endCxn id="32" idx="1"/>
            </p:cNvCxnSpPr>
            <p:nvPr/>
          </p:nvCxnSpPr>
          <p:spPr>
            <a:xfrm flipV="1">
              <a:off x="4521311" y="4359523"/>
              <a:ext cx="1994905" cy="4984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ABF6B06-64A8-C3D7-77F2-73C9D3F7CF5D}"/>
                </a:ext>
              </a:extLst>
            </p:cNvPr>
            <p:cNvSpPr/>
            <p:nvPr/>
          </p:nvSpPr>
          <p:spPr>
            <a:xfrm>
              <a:off x="6516216" y="4143129"/>
              <a:ext cx="1482749" cy="432788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个或几个服务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21FDB0D-BF1A-6294-DE12-CAF71DCABD79}"/>
                </a:ext>
              </a:extLst>
            </p:cNvPr>
            <p:cNvSpPr txBox="1"/>
            <p:nvPr/>
          </p:nvSpPr>
          <p:spPr>
            <a:xfrm>
              <a:off x="5043650" y="4206542"/>
              <a:ext cx="1014928" cy="93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 err="1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SOFAArk</a:t>
              </a:r>
              <a:r>
                <a:rPr kumimoji="1" lang="zh-CN" altLang="en-US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热部署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38D178D-7309-BDF1-03B7-A7B0A79BF316}"/>
                </a:ext>
              </a:extLst>
            </p:cNvPr>
            <p:cNvSpPr txBox="1"/>
            <p:nvPr/>
          </p:nvSpPr>
          <p:spPr>
            <a:xfrm>
              <a:off x="5325793" y="4378239"/>
              <a:ext cx="450642" cy="93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1~10s</a:t>
              </a:r>
              <a:endParaRPr kumimoji="1" lang="zh-CN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2716FB93-91CD-3507-BDD0-D3922DF95190}"/>
              </a:ext>
            </a:extLst>
          </p:cNvPr>
          <p:cNvSpPr txBox="1"/>
          <p:nvPr/>
        </p:nvSpPr>
        <p:spPr>
          <a:xfrm>
            <a:off x="1174776" y="9281523"/>
            <a:ext cx="4154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一次发布 </a:t>
            </a:r>
            <a:r>
              <a:rPr kumimoji="1" lang="en-US" altLang="zh-CN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6</a:t>
            </a:r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</a:t>
            </a:r>
            <a:r>
              <a:rPr kumimoji="1" lang="en-US" altLang="zh-CN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min</a:t>
            </a:r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</a:t>
            </a:r>
            <a:r>
              <a:rPr kumimoji="1" lang="en-US" altLang="zh-CN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-&gt;</a:t>
            </a:r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</a:t>
            </a:r>
            <a:r>
              <a:rPr kumimoji="1" lang="en-US" altLang="zh-CN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15s</a:t>
            </a:r>
          </a:p>
          <a:p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一次迭代 </a:t>
            </a:r>
            <a:r>
              <a:rPr kumimoji="1" lang="en-US" altLang="zh-CN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2</a:t>
            </a:r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周 </a:t>
            </a:r>
            <a:r>
              <a:rPr kumimoji="1" lang="en-US" altLang="zh-CN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-&gt;</a:t>
            </a:r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 </a:t>
            </a:r>
            <a:r>
              <a:rPr kumimoji="1" lang="en-US" altLang="zh-CN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2</a:t>
            </a:r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天，最快</a:t>
            </a:r>
            <a:r>
              <a:rPr kumimoji="1" lang="en-US" altLang="zh-CN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5</a:t>
            </a:r>
            <a:r>
              <a:rPr kumimoji="1" lang="zh-CN" altLang="en-US" sz="30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分钟上线</a:t>
            </a:r>
          </a:p>
        </p:txBody>
      </p:sp>
    </p:spTree>
    <p:extLst>
      <p:ext uri="{BB962C8B-B14F-4D97-AF65-F5344CB8AC3E}">
        <p14:creationId xmlns:p14="http://schemas.microsoft.com/office/powerpoint/2010/main" val="14484862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13" name="副标题 3074">
            <a:extLst>
              <a:ext uri="{FF2B5EF4-FFF2-40B4-BE49-F238E27FC236}">
                <a16:creationId xmlns:a16="http://schemas.microsoft.com/office/drawing/2014/main" id="{91B2B8BF-3FFE-9156-FEB4-55D6618CE2C6}"/>
              </a:ext>
            </a:extLst>
          </p:cNvPr>
          <p:cNvSpPr>
            <a:spLocks noGrp="1"/>
          </p:cNvSpPr>
          <p:nvPr/>
        </p:nvSpPr>
        <p:spPr>
          <a:xfrm>
            <a:off x="2541600" y="3977680"/>
            <a:ext cx="6840760" cy="432461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r>
              <a:rPr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解决业务痛点</a:t>
            </a:r>
            <a:endParaRPr lang="en-US" altLang="zh-CN" sz="38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285750" indent="-285750">
              <a:buFont typeface="+mj-lt"/>
              <a:buAutoNum type="arabicPeriod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管理成本高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需求管理、代码管理、人员管理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 typeface="+mj-lt"/>
              <a:buAutoNum type="arabicPeriod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时间成本高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线上验证与发布互相阻塞</a:t>
            </a:r>
            <a:endParaRPr lang="en-US" altLang="zh-CN" sz="3300" strike="sngStrike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构建与启动慢</a:t>
            </a:r>
            <a:endParaRPr lang="en-US" altLang="zh-CN" sz="3300" strike="sngStrike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+mj-lt"/>
              <a:buAutoNum type="arabicPeriod"/>
            </a:pPr>
            <a:endParaRPr lang="en-US" altLang="zh-CN" sz="12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275F38-FEF3-CDD7-88AC-49F116F919E7}"/>
              </a:ext>
            </a:extLst>
          </p:cNvPr>
          <p:cNvSpPr txBox="1"/>
          <p:nvPr/>
        </p:nvSpPr>
        <p:spPr>
          <a:xfrm>
            <a:off x="9382360" y="4449536"/>
            <a:ext cx="54726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3.</a:t>
            </a:r>
            <a:r>
              <a:rPr lang="zh-CN" altLang="en-US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变更风险高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一次变更涉及所有代码</a:t>
            </a:r>
            <a:endParaRPr lang="en-US" altLang="zh-CN" sz="3300" strike="sngStrike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3300" strike="sngStrike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一次变更涉及所有机器</a:t>
            </a:r>
            <a:endParaRPr lang="en-US" altLang="zh-CN" sz="3300" strike="sngStrike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r>
              <a:rPr lang="en-US" altLang="zh-CN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4.</a:t>
            </a:r>
            <a:r>
              <a:rPr lang="zh-CN" altLang="en-US" sz="3300" strike="sngStrike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可扩展性不够</a:t>
            </a:r>
            <a:endParaRPr lang="en-US" altLang="zh-CN" sz="3300" strike="sngStrike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03E3ED-9AAD-9A60-2124-6473A29B5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352" y="6804047"/>
            <a:ext cx="12457384" cy="6911954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88964F5D-9CC9-3438-94A5-3A0A444447C0}"/>
              </a:ext>
            </a:extLst>
          </p:cNvPr>
          <p:cNvSpPr txBox="1"/>
          <p:nvPr/>
        </p:nvSpPr>
        <p:spPr>
          <a:xfrm>
            <a:off x="18960752" y="9522296"/>
            <a:ext cx="4392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模块有独立资源组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模块可快速水平扩展</a:t>
            </a:r>
          </a:p>
        </p:txBody>
      </p:sp>
    </p:spTree>
    <p:extLst>
      <p:ext uri="{BB962C8B-B14F-4D97-AF65-F5344CB8AC3E}">
        <p14:creationId xmlns:p14="http://schemas.microsoft.com/office/powerpoint/2010/main" val="14974736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8470A3-AB7F-B531-2065-C1981B9655FA}"/>
              </a:ext>
            </a:extLst>
          </p:cNvPr>
          <p:cNvSpPr txBox="1"/>
          <p:nvPr/>
        </p:nvSpPr>
        <p:spPr>
          <a:xfrm>
            <a:off x="2541600" y="3978000"/>
            <a:ext cx="44111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高可用与配套能力</a:t>
            </a:r>
            <a:endParaRPr kumimoji="1" lang="en-US" altLang="zh-CN" sz="38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99FB7A6-989F-2290-F962-0FDBA0B45B05}"/>
              </a:ext>
            </a:extLst>
          </p:cNvPr>
          <p:cNvSpPr txBox="1"/>
          <p:nvPr/>
        </p:nvSpPr>
        <p:spPr>
          <a:xfrm>
            <a:off x="2541600" y="4890759"/>
            <a:ext cx="3897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资源隔离</a:t>
            </a: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单进程模块间隔离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5756D8-18C0-0115-1327-BB9391DBBAF6}"/>
              </a:ext>
            </a:extLst>
          </p:cNvPr>
          <p:cNvSpPr txBox="1"/>
          <p:nvPr/>
        </p:nvSpPr>
        <p:spPr>
          <a:xfrm>
            <a:off x="8790205" y="4890759"/>
            <a:ext cx="556203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流量隔离</a:t>
            </a: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单集群模块间流量隔离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根据请求参数精细化路由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74829B0D-4EBE-8136-52DF-F4EA32F1B855}"/>
              </a:ext>
            </a:extLst>
          </p:cNvPr>
          <p:cNvCxnSpPr>
            <a:cxnSpLocks/>
          </p:cNvCxnSpPr>
          <p:nvPr/>
        </p:nvCxnSpPr>
        <p:spPr>
          <a:xfrm>
            <a:off x="8303568" y="4912099"/>
            <a:ext cx="0" cy="7562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CD5499C3-63A9-459A-9D33-E0297315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336" y="7269534"/>
            <a:ext cx="5673152" cy="42445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6AE118-C4A8-0161-C53E-996FA13B2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704" y="5417840"/>
            <a:ext cx="13205025" cy="774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68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8470A3-AB7F-B531-2065-C1981B9655FA}"/>
              </a:ext>
            </a:extLst>
          </p:cNvPr>
          <p:cNvSpPr txBox="1"/>
          <p:nvPr/>
        </p:nvSpPr>
        <p:spPr>
          <a:xfrm>
            <a:off x="2541600" y="3978000"/>
            <a:ext cx="44111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高可用与配套能力</a:t>
            </a:r>
            <a:endParaRPr kumimoji="1" lang="en-US" altLang="zh-CN" sz="38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A2037E9-E12F-5566-FD58-BF96849C1D47}"/>
              </a:ext>
            </a:extLst>
          </p:cNvPr>
          <p:cNvSpPr txBox="1"/>
          <p:nvPr/>
        </p:nvSpPr>
        <p:spPr>
          <a:xfrm>
            <a:off x="15064335" y="4899291"/>
            <a:ext cx="774033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变更防御</a:t>
            </a: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模块多版本，快速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AB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测试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/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灰度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/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回滚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模块粒度变更防御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20C23A4-7D3C-4BCF-A3B5-C3494D69CBAC}"/>
              </a:ext>
            </a:extLst>
          </p:cNvPr>
          <p:cNvSpPr txBox="1"/>
          <p:nvPr/>
        </p:nvSpPr>
        <p:spPr>
          <a:xfrm>
            <a:off x="2541599" y="4892400"/>
            <a:ext cx="792219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可观测性</a:t>
            </a: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模块粒度健康检查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  <a:p>
            <a:pPr marL="285750" indent="-285750">
              <a:buFontTx/>
              <a:buChar char="-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资源监控、日志监控、</a:t>
            </a:r>
            <a:r>
              <a:rPr kumimoji="1" lang="en-US" altLang="zh-CN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Trace</a:t>
            </a:r>
            <a:r>
              <a:rPr kumimoji="1" lang="zh-CN" altLang="en-US" sz="3300" dirty="0">
                <a:solidFill>
                  <a:schemeClr val="tx1"/>
                </a:solidFill>
                <a:latin typeface="Alibaba PuHuiTi L" pitchFamily="18" charset="-122"/>
                <a:ea typeface="Alibaba PuHuiTi L" pitchFamily="18" charset="-122"/>
                <a:cs typeface="Alibaba PuHuiTi L" pitchFamily="18" charset="-122"/>
              </a:rPr>
              <a:t>、排障</a:t>
            </a:r>
            <a:endParaRPr kumimoji="1" lang="en-US" altLang="zh-CN" sz="3300" dirty="0">
              <a:solidFill>
                <a:schemeClr val="tx1"/>
              </a:solidFill>
              <a:latin typeface="Alibaba PuHuiTi L" pitchFamily="18" charset="-122"/>
              <a:ea typeface="Alibaba PuHuiTi L" pitchFamily="18" charset="-122"/>
              <a:cs typeface="Alibaba PuHuiTi L" pitchFamily="18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BCBDB54-23CC-2F40-78E1-9F9A3C406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9" y="7363315"/>
            <a:ext cx="7052292" cy="43912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511FD2-7A50-396D-3EB7-6FDADB748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811" y="7351790"/>
            <a:ext cx="6470381" cy="43912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BAF59-44DF-A6B2-5F02-C2105AF8B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3777" y="6858000"/>
            <a:ext cx="10307575" cy="4409659"/>
          </a:xfrm>
          <a:prstGeom prst="rect">
            <a:avLst/>
          </a:prstGeom>
        </p:spPr>
      </p:pic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8DCAE9EE-BEAE-2B1B-310C-7650249BBD42}"/>
              </a:ext>
            </a:extLst>
          </p:cNvPr>
          <p:cNvCxnSpPr>
            <a:cxnSpLocks/>
          </p:cNvCxnSpPr>
          <p:nvPr/>
        </p:nvCxnSpPr>
        <p:spPr>
          <a:xfrm>
            <a:off x="14173100" y="4954755"/>
            <a:ext cx="0" cy="73038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6309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>
            <a:extLst>
              <a:ext uri="{FF2B5EF4-FFF2-40B4-BE49-F238E27FC236}">
                <a16:creationId xmlns:a16="http://schemas.microsoft.com/office/drawing/2014/main" id="{40EA1241-8AF9-9E19-D623-533C2C18F327}"/>
              </a:ext>
            </a:extLst>
          </p:cNvPr>
          <p:cNvSpPr txBox="1">
            <a:spLocks/>
          </p:cNvSpPr>
          <p:nvPr/>
        </p:nvSpPr>
        <p:spPr bwMode="auto">
          <a:xfrm>
            <a:off x="6216806" y="5516891"/>
            <a:ext cx="11950387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zh-CN" altLang="zh-CN" sz="10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0</a:t>
            </a:r>
            <a:r>
              <a:rPr lang="en-US" altLang="zh-CN" sz="10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3</a:t>
            </a:r>
            <a:r>
              <a:rPr lang="zh-CN" altLang="en-US" sz="10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蚂蚁集团落地实战</a:t>
            </a:r>
            <a:endParaRPr lang="zh-CN" altLang="zh-CN" sz="10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040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D4DC442-52EB-9E18-9C2F-A7E8E2650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16" y="3689648"/>
            <a:ext cx="4611218" cy="8627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54815E-B807-094D-BF3F-D4B8A1DD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90" y="3689648"/>
            <a:ext cx="4611218" cy="864096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30807A0-4743-09A6-C76D-E7982A83E8D9}"/>
              </a:ext>
            </a:extLst>
          </p:cNvPr>
          <p:cNvSpPr txBox="1"/>
          <p:nvPr/>
        </p:nvSpPr>
        <p:spPr>
          <a:xfrm>
            <a:off x="12984088" y="6185890"/>
            <a:ext cx="10513168" cy="305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700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+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 </a:t>
            </a: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Java 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和 </a:t>
            </a: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NodeJS 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应用，基本</a:t>
            </a:r>
            <a:r>
              <a:rPr lang="zh-CN" altLang="en-US" sz="3300" noProof="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涵盖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了蚂蚁各业务线</a:t>
            </a: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1W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+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 次完整生产研发迭代，大促规模 </a:t>
            </a: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22W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 核</a:t>
            </a:r>
            <a:endParaRPr kumimoji="0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charset="-122"/>
              <a:ea typeface="阿里巴巴普惠体" panose="00020600040101010101" charset="-122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模块每天可随时发布上线，部署时间 </a:t>
            </a: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&lt;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10S</a:t>
            </a: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平稳支撑双</a:t>
            </a: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11/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双</a:t>
            </a: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12/618/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新春等多个全年重量级活动</a:t>
            </a:r>
            <a:endParaRPr kumimoji="0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charset="-122"/>
              <a:ea typeface="阿里巴巴普惠体" panose="0002060004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7855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CFF542CD-E69D-3527-B778-257AA5E6347B}"/>
              </a:ext>
            </a:extLst>
          </p:cNvPr>
          <p:cNvSpPr txBox="1">
            <a:spLocks/>
          </p:cNvSpPr>
          <p:nvPr/>
        </p:nvSpPr>
        <p:spPr bwMode="auto">
          <a:xfrm>
            <a:off x="3043238" y="7767638"/>
            <a:ext cx="5224462" cy="46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>
            <a:spAutoFit/>
          </a:bodyPr>
          <a:lstStyle>
            <a:lvl1pPr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>
              <a:lnSpc>
                <a:spcPct val="110000"/>
              </a:lnSpc>
            </a:pP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2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F8E9B51A-74B8-665A-D9CE-A6D412F66A38}"/>
              </a:ext>
            </a:extLst>
          </p:cNvPr>
          <p:cNvSpPr txBox="1">
            <a:spLocks/>
          </p:cNvSpPr>
          <p:nvPr/>
        </p:nvSpPr>
        <p:spPr bwMode="auto">
          <a:xfrm>
            <a:off x="5357813" y="5634038"/>
            <a:ext cx="58737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zh-CN" altLang="zh-CN" sz="3200" b="1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01</a:t>
            </a: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5F79C11E-80BF-46F2-AF37-DE930BE79EB6}"/>
              </a:ext>
            </a:extLst>
          </p:cNvPr>
          <p:cNvSpPr txBox="1">
            <a:spLocks/>
          </p:cNvSpPr>
          <p:nvPr/>
        </p:nvSpPr>
        <p:spPr bwMode="auto">
          <a:xfrm>
            <a:off x="4327525" y="6792987"/>
            <a:ext cx="2654300" cy="6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3500" b="1" dirty="0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背景</a:t>
            </a:r>
            <a:endParaRPr lang="zh-CN" altLang="zh-CN" sz="3500" b="1" dirty="0">
              <a:solidFill>
                <a:srgbClr val="3171FA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8197" name="Line 4">
            <a:extLst>
              <a:ext uri="{FF2B5EF4-FFF2-40B4-BE49-F238E27FC236}">
                <a16:creationId xmlns:a16="http://schemas.microsoft.com/office/drawing/2014/main" id="{3268F451-6394-F004-8EC3-579443FB8B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1500" y="6532563"/>
            <a:ext cx="5087938" cy="0"/>
          </a:xfrm>
          <a:prstGeom prst="line">
            <a:avLst/>
          </a:prstGeom>
          <a:noFill/>
          <a:ln w="12700">
            <a:solidFill>
              <a:srgbClr val="212121">
                <a:alpha val="59999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zh-CN" altLang="en-US"/>
          </a:p>
        </p:txBody>
      </p:sp>
      <p:sp>
        <p:nvSpPr>
          <p:cNvPr id="8199" name="Text Box 6">
            <a:extLst>
              <a:ext uri="{FF2B5EF4-FFF2-40B4-BE49-F238E27FC236}">
                <a16:creationId xmlns:a16="http://schemas.microsoft.com/office/drawing/2014/main" id="{52B8E87F-8383-235B-19F4-36068F5AEE7E}"/>
              </a:ext>
            </a:extLst>
          </p:cNvPr>
          <p:cNvSpPr txBox="1">
            <a:spLocks/>
          </p:cNvSpPr>
          <p:nvPr/>
        </p:nvSpPr>
        <p:spPr bwMode="auto">
          <a:xfrm>
            <a:off x="11263313" y="3175000"/>
            <a:ext cx="14906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zh-CN" altLang="zh-CN" sz="5500" b="1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目录</a:t>
            </a:r>
          </a:p>
        </p:txBody>
      </p:sp>
      <p:sp>
        <p:nvSpPr>
          <p:cNvPr id="8200" name="Text Box 7">
            <a:extLst>
              <a:ext uri="{FF2B5EF4-FFF2-40B4-BE49-F238E27FC236}">
                <a16:creationId xmlns:a16="http://schemas.microsoft.com/office/drawing/2014/main" id="{949ED9A9-27BB-BA6A-E57A-EECD143C2D58}"/>
              </a:ext>
            </a:extLst>
          </p:cNvPr>
          <p:cNvSpPr txBox="1">
            <a:spLocks/>
          </p:cNvSpPr>
          <p:nvPr/>
        </p:nvSpPr>
        <p:spPr bwMode="auto">
          <a:xfrm>
            <a:off x="9451975" y="7761730"/>
            <a:ext cx="5224463" cy="46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>
            <a:spAutoFit/>
          </a:bodyPr>
          <a:lstStyle>
            <a:lvl1pPr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>
              <a:lnSpc>
                <a:spcPct val="110000"/>
              </a:lnSpc>
            </a:pP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2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</a:t>
            </a:r>
            <a:endParaRPr lang="zh-CN" altLang="zh-CN" sz="2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8201" name="Text Box 8">
            <a:extLst>
              <a:ext uri="{FF2B5EF4-FFF2-40B4-BE49-F238E27FC236}">
                <a16:creationId xmlns:a16="http://schemas.microsoft.com/office/drawing/2014/main" id="{4DA9ECEE-C6F3-3C97-A4EA-EE17F440414D}"/>
              </a:ext>
            </a:extLst>
          </p:cNvPr>
          <p:cNvSpPr txBox="1">
            <a:spLocks/>
          </p:cNvSpPr>
          <p:nvPr/>
        </p:nvSpPr>
        <p:spPr bwMode="auto">
          <a:xfrm>
            <a:off x="11766550" y="5634038"/>
            <a:ext cx="58737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zh-CN" altLang="zh-CN" sz="3200" b="1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02</a:t>
            </a:r>
          </a:p>
        </p:txBody>
      </p:sp>
      <p:sp>
        <p:nvSpPr>
          <p:cNvPr id="8202" name="Text Box 9">
            <a:extLst>
              <a:ext uri="{FF2B5EF4-FFF2-40B4-BE49-F238E27FC236}">
                <a16:creationId xmlns:a16="http://schemas.microsoft.com/office/drawing/2014/main" id="{542AE4A2-F184-DF2E-C8A4-44B57A25F84A}"/>
              </a:ext>
            </a:extLst>
          </p:cNvPr>
          <p:cNvSpPr txBox="1">
            <a:spLocks/>
          </p:cNvSpPr>
          <p:nvPr/>
        </p:nvSpPr>
        <p:spPr bwMode="auto">
          <a:xfrm>
            <a:off x="10607824" y="6792987"/>
            <a:ext cx="2822302" cy="6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3500" b="1" dirty="0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解决方案</a:t>
            </a:r>
            <a:endParaRPr lang="zh-CN" altLang="zh-CN" sz="3500" b="1" dirty="0">
              <a:solidFill>
                <a:srgbClr val="3171FA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8203" name="Line 10">
            <a:extLst>
              <a:ext uri="{FF2B5EF4-FFF2-40B4-BE49-F238E27FC236}">
                <a16:creationId xmlns:a16="http://schemas.microsoft.com/office/drawing/2014/main" id="{8911E38C-0D3D-B28E-CF08-B5920DFDCB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0238" y="6492875"/>
            <a:ext cx="5087937" cy="0"/>
          </a:xfrm>
          <a:prstGeom prst="line">
            <a:avLst/>
          </a:prstGeom>
          <a:noFill/>
          <a:ln w="12700">
            <a:solidFill>
              <a:srgbClr val="212121">
                <a:alpha val="59999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zh-CN" altLang="en-US"/>
          </a:p>
        </p:txBody>
      </p:sp>
      <p:sp>
        <p:nvSpPr>
          <p:cNvPr id="8204" name="Text Box 11">
            <a:extLst>
              <a:ext uri="{FF2B5EF4-FFF2-40B4-BE49-F238E27FC236}">
                <a16:creationId xmlns:a16="http://schemas.microsoft.com/office/drawing/2014/main" id="{46F4B4FF-618D-7274-7744-BE190F6E2944}"/>
              </a:ext>
            </a:extLst>
          </p:cNvPr>
          <p:cNvSpPr txBox="1">
            <a:spLocks/>
          </p:cNvSpPr>
          <p:nvPr/>
        </p:nvSpPr>
        <p:spPr bwMode="auto">
          <a:xfrm>
            <a:off x="15860713" y="7727950"/>
            <a:ext cx="5224462" cy="14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>
            <a:spAutoFit/>
          </a:bodyPr>
          <a:lstStyle>
            <a:lvl1pPr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820738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>
              <a:lnSpc>
                <a:spcPct val="110000"/>
              </a:lnSpc>
            </a:pP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三类落地形态</a:t>
            </a:r>
            <a:endParaRPr lang="en-US" altLang="zh-CN" sz="2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pPr algn="ctr" eaLnBrk="1">
              <a:lnSpc>
                <a:spcPct val="110000"/>
              </a:lnSpc>
            </a:pP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案例 </a:t>
            </a:r>
            <a:r>
              <a:rPr lang="en-US" altLang="zh-CN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–</a:t>
            </a: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社交游戏</a:t>
            </a:r>
            <a:endParaRPr lang="en-US" altLang="zh-CN" sz="2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pPr algn="ctr" eaLnBrk="1">
              <a:lnSpc>
                <a:spcPct val="110000"/>
              </a:lnSpc>
            </a:pP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案例 </a:t>
            </a:r>
            <a:r>
              <a:rPr lang="en-US" altLang="zh-CN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–</a:t>
            </a: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玩法中台</a:t>
            </a:r>
            <a:endParaRPr lang="en-US" altLang="zh-CN" sz="2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  <a:p>
            <a:pPr algn="ctr" eaLnBrk="1">
              <a:lnSpc>
                <a:spcPct val="110000"/>
              </a:lnSpc>
            </a:pP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对比其它 </a:t>
            </a:r>
            <a:r>
              <a:rPr lang="en-US" altLang="zh-CN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2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技术不同</a:t>
            </a:r>
            <a:endParaRPr lang="en-US" altLang="zh-CN" sz="2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8205" name="Text Box 12">
            <a:extLst>
              <a:ext uri="{FF2B5EF4-FFF2-40B4-BE49-F238E27FC236}">
                <a16:creationId xmlns:a16="http://schemas.microsoft.com/office/drawing/2014/main" id="{9596E49A-ADFB-86B7-7359-8481BA9BCB4D}"/>
              </a:ext>
            </a:extLst>
          </p:cNvPr>
          <p:cNvSpPr txBox="1">
            <a:spLocks/>
          </p:cNvSpPr>
          <p:nvPr/>
        </p:nvSpPr>
        <p:spPr bwMode="auto">
          <a:xfrm>
            <a:off x="18176875" y="5634038"/>
            <a:ext cx="58737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zh-CN" altLang="zh-CN" sz="3200" b="1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03</a:t>
            </a:r>
          </a:p>
        </p:txBody>
      </p:sp>
      <p:sp>
        <p:nvSpPr>
          <p:cNvPr id="8206" name="Text Box 13">
            <a:extLst>
              <a:ext uri="{FF2B5EF4-FFF2-40B4-BE49-F238E27FC236}">
                <a16:creationId xmlns:a16="http://schemas.microsoft.com/office/drawing/2014/main" id="{8502E9A3-FBFF-F002-6789-D4EB34E6264E}"/>
              </a:ext>
            </a:extLst>
          </p:cNvPr>
          <p:cNvSpPr txBox="1">
            <a:spLocks/>
          </p:cNvSpPr>
          <p:nvPr/>
        </p:nvSpPr>
        <p:spPr bwMode="auto">
          <a:xfrm>
            <a:off x="16627376" y="6785992"/>
            <a:ext cx="3686372" cy="6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457200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zh-CN" altLang="en-US" sz="3500" b="1" dirty="0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蚂蚁集团落地实战</a:t>
            </a:r>
            <a:endParaRPr lang="zh-CN" altLang="zh-CN" sz="3500" b="1" dirty="0">
              <a:solidFill>
                <a:srgbClr val="3171FA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8207" name="Line 14">
            <a:extLst>
              <a:ext uri="{FF2B5EF4-FFF2-40B4-BE49-F238E27FC236}">
                <a16:creationId xmlns:a16="http://schemas.microsoft.com/office/drawing/2014/main" id="{1B7BC5DA-FBA3-D636-F68B-908FD46F9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28975" y="6492875"/>
            <a:ext cx="5087938" cy="0"/>
          </a:xfrm>
          <a:prstGeom prst="line">
            <a:avLst/>
          </a:prstGeom>
          <a:noFill/>
          <a:ln w="12700">
            <a:solidFill>
              <a:srgbClr val="212121">
                <a:alpha val="59999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zh-CN" altLang="en-US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5E12D57-73EA-55F2-EA4A-292767B90401}"/>
              </a:ext>
            </a:extLst>
          </p:cNvPr>
          <p:cNvSpPr/>
          <p:nvPr/>
        </p:nvSpPr>
        <p:spPr>
          <a:xfrm>
            <a:off x="4612819" y="3545632"/>
            <a:ext cx="17235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代码片段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4F8381-68BA-8EA0-3D80-B8C59F3C01FA}"/>
              </a:ext>
            </a:extLst>
          </p:cNvPr>
          <p:cNvSpPr/>
          <p:nvPr/>
        </p:nvSpPr>
        <p:spPr>
          <a:xfrm>
            <a:off x="12073125" y="3545633"/>
            <a:ext cx="17235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独立模块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A41177D-3276-3F5C-C48E-25EC58241F34}"/>
              </a:ext>
            </a:extLst>
          </p:cNvPr>
          <p:cNvSpPr txBox="1"/>
          <p:nvPr/>
        </p:nvSpPr>
        <p:spPr>
          <a:xfrm>
            <a:off x="9770245" y="9300540"/>
            <a:ext cx="659821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承担独立、较复杂业务，直接对外提供服务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沉淀通用逻辑或者是存量 </a:t>
            </a:r>
            <a:r>
              <a:rPr kumimoji="1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SOFA</a:t>
            </a: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应用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想快速开发上线的独立业务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多迭代并行发布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3FA97DC-606E-34A9-E777-7858CA0F8F49}"/>
              </a:ext>
            </a:extLst>
          </p:cNvPr>
          <p:cNvSpPr/>
          <p:nvPr/>
        </p:nvSpPr>
        <p:spPr>
          <a:xfrm>
            <a:off x="18855979" y="3545633"/>
            <a:ext cx="21082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charset="0"/>
                <a:ea typeface="微软雅黑" charset="0"/>
                <a:cs typeface="+mn-cs"/>
              </a:rPr>
              <a:t>中台型业务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DA71D0D-F93E-82E0-B7D1-300EAA4651AE}"/>
              </a:ext>
            </a:extLst>
          </p:cNvPr>
          <p:cNvSpPr txBox="1"/>
          <p:nvPr/>
        </p:nvSpPr>
        <p:spPr>
          <a:xfrm>
            <a:off x="16827029" y="8874225"/>
            <a:ext cx="65982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模块不直接提供服务，只提供原子组件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统一</a:t>
            </a: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对外接口，但服务分离</a:t>
            </a:r>
            <a:r>
              <a:rPr kumimoji="1" lang="zh-CN" altLang="en-US" sz="2600" noProof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提供</a:t>
            </a:r>
            <a:r>
              <a:rPr kumimoji="1" lang="zh-CN" altLang="en-US" sz="2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编排框架</a:t>
            </a:r>
            <a:endParaRPr kumimoji="1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抽像出固定流程的</a:t>
            </a:r>
            <a:r>
              <a:rPr kumimoji="1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中台业务</a:t>
            </a:r>
            <a:endParaRPr kumimoji="1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形态较为复杂</a:t>
            </a:r>
            <a:r>
              <a:rPr kumimoji="1" lang="zh-CN" altLang="en-US" sz="2600" noProof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多模块、多业务合并发布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6A8CB37-8F9F-85D7-94C4-C1F67AC7EF31}"/>
              </a:ext>
            </a:extLst>
          </p:cNvPr>
          <p:cNvSpPr txBox="1"/>
          <p:nvPr/>
        </p:nvSpPr>
        <p:spPr>
          <a:xfrm>
            <a:off x="2413534" y="8900431"/>
            <a:ext cx="69740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单模块表达一个业务，模块</a:t>
            </a:r>
            <a:r>
              <a:rPr kumimoji="1" lang="zh-CN" altLang="en-US" sz="2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代码非常简单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暴露统一对外接口，</a:t>
            </a: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分发流量到</a:t>
            </a:r>
            <a:r>
              <a:rPr kumimoji="1" lang="zh-CN" altLang="en-US" sz="2600" noProof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不同代码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形态比较简单的业务，如计算型和转换型业务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轻</a:t>
            </a: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迭代，随写随发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09380878-E1F3-C4B6-1CD0-14488CDFCA39}"/>
              </a:ext>
            </a:extLst>
          </p:cNvPr>
          <p:cNvSpPr txBox="1"/>
          <p:nvPr/>
        </p:nvSpPr>
        <p:spPr>
          <a:xfrm>
            <a:off x="-49360" y="8874224"/>
            <a:ext cx="23964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模块：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基座：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适合业务：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研发流程：</a:t>
            </a:r>
            <a:endParaRPr kumimoji="1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6E6592A-2B33-EFB7-17D2-FE975614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944" y="4644148"/>
            <a:ext cx="5575300" cy="4216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F7F185-8AD6-BBD1-EDC7-0BAA51410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00" y="4500132"/>
            <a:ext cx="5715000" cy="4521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946C8F-FC8F-6C3F-6014-AEF261625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364" y="4409728"/>
            <a:ext cx="56515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697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0FA4134-16F8-7935-20A1-704B836B84F9}"/>
              </a:ext>
            </a:extLst>
          </p:cNvPr>
          <p:cNvSpPr txBox="1"/>
          <p:nvPr/>
        </p:nvSpPr>
        <p:spPr>
          <a:xfrm>
            <a:off x="1010437" y="5561856"/>
            <a:ext cx="3980763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模块应用</a:t>
            </a:r>
            <a:endParaRPr kumimoji="1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16F5FD3-283E-DB94-45C2-B7C97B9E5E53}"/>
              </a:ext>
            </a:extLst>
          </p:cNvPr>
          <p:cNvSpPr txBox="1"/>
          <p:nvPr/>
        </p:nvSpPr>
        <p:spPr>
          <a:xfrm>
            <a:off x="1010437" y="9234264"/>
            <a:ext cx="3980763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业务基座</a:t>
            </a:r>
            <a:endParaRPr kumimoji="1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484006-6B10-8933-2797-40D5D8758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057" y="4049688"/>
            <a:ext cx="14113568" cy="75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5229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7E84CE2-7F3D-3F3E-468A-A985CBE420B4}"/>
              </a:ext>
            </a:extLst>
          </p:cNvPr>
          <p:cNvSpPr txBox="1"/>
          <p:nvPr/>
        </p:nvSpPr>
        <p:spPr>
          <a:xfrm>
            <a:off x="2362200" y="7578080"/>
            <a:ext cx="3030544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业务模块</a:t>
            </a:r>
            <a:endParaRPr kumimoji="1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65F6004-D67A-2188-2B2D-0582C5167252}"/>
              </a:ext>
            </a:extLst>
          </p:cNvPr>
          <p:cNvSpPr txBox="1"/>
          <p:nvPr/>
        </p:nvSpPr>
        <p:spPr>
          <a:xfrm>
            <a:off x="2362200" y="4763575"/>
            <a:ext cx="3030544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业务服务</a:t>
            </a:r>
            <a:endParaRPr kumimoji="1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F7069F-F794-4E05-4B35-4A0409D29765}"/>
              </a:ext>
            </a:extLst>
          </p:cNvPr>
          <p:cNvSpPr txBox="1"/>
          <p:nvPr/>
        </p:nvSpPr>
        <p:spPr>
          <a:xfrm>
            <a:off x="2326904" y="10746432"/>
            <a:ext cx="3030544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业务基座</a:t>
            </a:r>
            <a:endParaRPr kumimoji="1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2AD22D9-AB75-DEA7-1547-98574338B9B6}"/>
              </a:ext>
            </a:extLst>
          </p:cNvPr>
          <p:cNvSpPr txBox="1"/>
          <p:nvPr/>
        </p:nvSpPr>
        <p:spPr>
          <a:xfrm>
            <a:off x="19032760" y="4751739"/>
            <a:ext cx="7108724" cy="612000"/>
          </a:xfrm>
          <a:prstGeom prst="rect">
            <a:avLst/>
          </a:prstGeom>
          <a:noFill/>
          <a:ln w="9525" cap="flat">
            <a:noFill/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业务服务发布（动态发布）</a:t>
            </a:r>
            <a:endParaRPr kumimoji="0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Microsoft YaHei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B55EC11-793C-456F-0478-D95C3936F7A1}"/>
              </a:ext>
            </a:extLst>
          </p:cNvPr>
          <p:cNvSpPr txBox="1"/>
          <p:nvPr/>
        </p:nvSpPr>
        <p:spPr>
          <a:xfrm>
            <a:off x="19032760" y="7523644"/>
            <a:ext cx="7108724" cy="709035"/>
          </a:xfrm>
          <a:prstGeom prst="rect">
            <a:avLst/>
          </a:prstGeom>
          <a:noFill/>
          <a:ln w="9525" cap="flat">
            <a:noFill/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不同玩法扩展基座</a:t>
            </a: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SPI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代码库隔离，研发解耦</a:t>
            </a:r>
            <a:endParaRPr kumimoji="0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Microsoft YaHe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轻量：</a:t>
            </a: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&lt;1M</a:t>
            </a: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，启动</a:t>
            </a: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&lt;5s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064491AA-F01D-FECC-8516-FD3A4A001703}"/>
              </a:ext>
            </a:extLst>
          </p:cNvPr>
          <p:cNvSpPr txBox="1"/>
          <p:nvPr/>
        </p:nvSpPr>
        <p:spPr>
          <a:xfrm>
            <a:off x="19032760" y="10890448"/>
            <a:ext cx="7108724" cy="709035"/>
          </a:xfrm>
          <a:prstGeom prst="rect">
            <a:avLst/>
          </a:prstGeom>
          <a:noFill/>
          <a:ln w="9525" cap="flat">
            <a:noFill/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基座承担业务核心逻辑，</a:t>
            </a:r>
            <a:endParaRPr kumimoji="0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Microsoft YaHe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/>
              </a:rPr>
              <a:t>提供编排能力</a:t>
            </a:r>
            <a:endParaRPr kumimoji="0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Microsoft YaHei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28D4AE3-4D96-89A1-BD20-72008C48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256" y="3533007"/>
            <a:ext cx="12979400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19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B42BA7C-946B-EFC6-2E33-815D573A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327" y="3513511"/>
            <a:ext cx="17961346" cy="88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1201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75C418-C0A6-F210-F1D3-01E186DDC0DF}"/>
              </a:ext>
            </a:extLst>
          </p:cNvPr>
          <p:cNvSpPr txBox="1"/>
          <p:nvPr/>
        </p:nvSpPr>
        <p:spPr>
          <a:xfrm>
            <a:off x="1628608" y="5417840"/>
            <a:ext cx="7560840" cy="5645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300" u="none" strike="noStrike" kern="1200" cap="none" spc="44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B"/>
              </a:rPr>
              <a:t>基座逻辑稳定，发布次数显著下降</a:t>
            </a:r>
            <a:endParaRPr kumimoji="0" lang="en-US" altLang="zh-CN" sz="3300" u="none" strike="noStrike" kern="1200" cap="none" spc="44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B"/>
            </a:endParaRPr>
          </a:p>
          <a:p>
            <a:pPr marL="128588" marR="0" lvl="1" indent="-128588" algn="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/>
              </a:rPr>
              <a:t>13</a:t>
            </a:r>
            <a:r>
              <a:rPr kumimoji="0" lang="zh-CN" altLang="en-US" sz="33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/>
              </a:rPr>
              <a:t>次（平均耗时</a:t>
            </a:r>
            <a:r>
              <a:rPr kumimoji="0" lang="en-US" altLang="zh-CN" sz="33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/>
              </a:rPr>
              <a:t>3.3h</a:t>
            </a:r>
            <a:r>
              <a:rPr kumimoji="0" lang="zh-CN" altLang="en-US" sz="33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/>
              </a:rPr>
              <a:t>） </a:t>
            </a:r>
            <a:r>
              <a:rPr kumimoji="0" lang="en-US" altLang="zh-CN" sz="33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/>
              </a:rPr>
              <a:t>-&gt; 4</a:t>
            </a:r>
            <a:r>
              <a:rPr kumimoji="0" lang="zh-CN" altLang="en-US" sz="33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/>
              </a:rPr>
              <a:t>次</a:t>
            </a:r>
            <a:endParaRPr kumimoji="0" lang="en-US" altLang="zh-CN" sz="33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/>
            </a:endParaRPr>
          </a:p>
          <a:p>
            <a:pPr marL="0" marR="0" lvl="1" indent="0" algn="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/>
            </a:endParaRPr>
          </a:p>
          <a:p>
            <a:pPr marL="0" lvl="1" algn="r">
              <a:lnSpc>
                <a:spcPct val="200000"/>
              </a:lnSpc>
              <a:defRPr/>
            </a:pPr>
            <a:r>
              <a:rPr lang="zh-CN" altLang="en-US" sz="3300" spc="44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B"/>
              </a:rPr>
              <a:t>模块轻，变更频繁，快速发布支撑大促</a:t>
            </a:r>
            <a:endParaRPr lang="en-US" altLang="zh-CN" sz="3300" spc="44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B"/>
            </a:endParaRPr>
          </a:p>
          <a:p>
            <a:pPr marL="171450" lvl="1" indent="-171450" algn="r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3300" spc="44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B"/>
              </a:rPr>
              <a:t>发布 </a:t>
            </a:r>
            <a:r>
              <a:rPr lang="en-US" altLang="zh-CN" sz="3300" spc="44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B"/>
              </a:rPr>
              <a:t>752</a:t>
            </a:r>
            <a:r>
              <a:rPr lang="zh-CN" altLang="en-US" sz="3300" spc="44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B"/>
              </a:rPr>
              <a:t>次</a:t>
            </a:r>
          </a:p>
          <a:p>
            <a:pPr marL="128588" marR="0" lvl="1" indent="-128588" algn="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33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1E224D-0265-D5D2-4C6D-768357D36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60" y="8263416"/>
            <a:ext cx="7241572" cy="20509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4E6964-2D0C-1F56-D390-1986CBDCB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760" y="5383096"/>
            <a:ext cx="1234549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5411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" name="副标题 3074">
            <a:extLst>
              <a:ext uri="{FF2B5EF4-FFF2-40B4-BE49-F238E27FC236}">
                <a16:creationId xmlns:a16="http://schemas.microsoft.com/office/drawing/2014/main" id="{E5A27D9F-F96E-3E15-99F5-300C719416A2}"/>
              </a:ext>
            </a:extLst>
          </p:cNvPr>
          <p:cNvSpPr>
            <a:spLocks noGrp="1"/>
          </p:cNvSpPr>
          <p:nvPr/>
        </p:nvSpPr>
        <p:spPr>
          <a:xfrm>
            <a:off x="4559152" y="4625752"/>
            <a:ext cx="16417824" cy="320634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285750" marR="0" lvl="0" indent="-285750" algn="l" defTabSz="914400" rtl="0" eaLnBrk="1" fontAlgn="base" latinLnBrk="0" hangingPunct="1">
              <a:lnSpc>
                <a:spcPct val="2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anose="020B0604020202020204"/>
              <a:buChar char="•"/>
              <a:tabLst/>
              <a:defRPr/>
            </a:pP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charset="0"/>
                <a:ea typeface="阿里巴巴普惠体" charset="0"/>
                <a:cs typeface="+mn-cs"/>
              </a:rPr>
              <a:t>改造</a:t>
            </a: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成本低：</a:t>
            </a:r>
            <a:r>
              <a:rPr lang="zh-CN" altLang="en-US" sz="380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任意 </a:t>
            </a:r>
            <a:r>
              <a:rPr lang="en-US" altLang="zh-CN" sz="3800" dirty="0" err="1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SpringBoot</a:t>
            </a:r>
            <a:r>
              <a:rPr lang="zh-CN" altLang="en-US" sz="380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 </a:t>
            </a: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应用</a:t>
            </a:r>
            <a:r>
              <a:rPr lang="zh-CN" altLang="en-US" sz="380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可一键</a:t>
            </a: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开启极速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Serverless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 </a:t>
            </a: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研发运维体验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charset="-122"/>
              <a:ea typeface="阿里巴巴普惠体" panose="00020600040101010101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2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anose="020B0604020202020204"/>
              <a:buChar char="•"/>
              <a:tabLst/>
              <a:defRPr/>
            </a:pP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进程内多模块合并部署的形态，更适合表达复杂业务逻辑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charset="-122"/>
              <a:ea typeface="阿里巴巴普惠体" panose="00020600040101010101" charset="-122"/>
              <a:cs typeface="+mn-cs"/>
            </a:endParaRPr>
          </a:p>
          <a:p>
            <a:pPr marL="285750" lvl="0" indent="-285750">
              <a:lnSpc>
                <a:spcPct val="200000"/>
              </a:lnSpc>
              <a:spcBef>
                <a:spcPct val="15000"/>
              </a:spcBef>
              <a:buFont typeface="Arial" panose="020B0604020202020204"/>
              <a:buChar char="•"/>
              <a:defRPr/>
            </a:pP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秒级部署运维，部署密度更高，成本降低</a:t>
            </a:r>
            <a:r>
              <a:rPr lang="zh-CN" altLang="en-US" sz="380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，</a:t>
            </a: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服务</a:t>
            </a:r>
            <a:r>
              <a:rPr lang="zh-CN" altLang="en-US" sz="380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通信开销几乎 </a:t>
            </a:r>
            <a:r>
              <a:rPr lang="en-US" altLang="zh-CN" sz="380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0 </a:t>
            </a:r>
            <a:r>
              <a:rPr lang="zh-CN" altLang="en-US" sz="380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增加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charset="-122"/>
              <a:ea typeface="阿里巴巴普惠体" panose="00020600040101010101" charset="-122"/>
              <a:cs typeface="+mn-cs"/>
            </a:endParaRPr>
          </a:p>
          <a:p>
            <a:pPr marL="285750" lvl="0" indent="-285750">
              <a:lnSpc>
                <a:spcPct val="200000"/>
              </a:lnSpc>
              <a:spcBef>
                <a:spcPct val="15000"/>
              </a:spcBef>
              <a:buFont typeface="Arial" panose="020B0604020202020204"/>
              <a:buChar char="•"/>
              <a:defRPr/>
            </a:pPr>
            <a:r>
              <a:rPr kumimoji="0" lang="zh-CN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阿里巴巴普惠体" panose="00020600040101010101" charset="-122"/>
                <a:ea typeface="阿里巴巴普惠体" panose="00020600040101010101" charset="-122"/>
                <a:cs typeface="+mn-cs"/>
              </a:rPr>
              <a:t>低成本精细化流量隔离</a:t>
            </a:r>
            <a:r>
              <a:rPr lang="zh-CN" altLang="en-US" sz="3800" dirty="0">
                <a:solidFill>
                  <a:schemeClr val="tx1"/>
                </a:solidFill>
                <a:latin typeface="阿里巴巴普惠体" panose="00020600040101010101" charset="-122"/>
                <a:ea typeface="阿里巴巴普惠体" panose="00020600040101010101" charset="-122"/>
              </a:rPr>
              <a:t>，路由配置对上游无感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阿里巴巴普惠体" panose="00020600040101010101" charset="-122"/>
              <a:ea typeface="阿里巴巴普惠体" panose="0002060004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86960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>
            <a:extLst>
              <a:ext uri="{FF2B5EF4-FFF2-40B4-BE49-F238E27FC236}">
                <a16:creationId xmlns:a16="http://schemas.microsoft.com/office/drawing/2014/main" id="{098A4427-DF74-6AD2-E9F1-0B46DC66CDA3}"/>
              </a:ext>
            </a:extLst>
          </p:cNvPr>
          <p:cNvSpPr txBox="1">
            <a:spLocks/>
          </p:cNvSpPr>
          <p:nvPr/>
        </p:nvSpPr>
        <p:spPr bwMode="auto">
          <a:xfrm>
            <a:off x="1309688" y="5872163"/>
            <a:ext cx="4013200" cy="68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defTabSz="914400" eaLnBrk="1">
              <a:lnSpc>
                <a:spcPct val="120000"/>
              </a:lnSpc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lang="zh-CN" altLang="en-US" sz="40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有济、飞廉</a:t>
            </a:r>
            <a:endParaRPr lang="zh-CN" altLang="zh-CN" sz="4700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19459" name="Text Box 2">
            <a:extLst>
              <a:ext uri="{FF2B5EF4-FFF2-40B4-BE49-F238E27FC236}">
                <a16:creationId xmlns:a16="http://schemas.microsoft.com/office/drawing/2014/main" id="{FC61C7A6-AE50-A148-5871-F0EEA25BD121}"/>
              </a:ext>
            </a:extLst>
          </p:cNvPr>
          <p:cNvSpPr txBox="1">
            <a:spLocks/>
          </p:cNvSpPr>
          <p:nvPr/>
        </p:nvSpPr>
        <p:spPr bwMode="auto">
          <a:xfrm>
            <a:off x="1258888" y="1460500"/>
            <a:ext cx="1394618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defTabSz="914400" eaLnBrk="1"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lang="zh-CN" altLang="zh-CN" sz="14500" b="1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THE END</a:t>
            </a:r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09AF7046-00F9-2F09-B5B5-0679BB938327}"/>
              </a:ext>
            </a:extLst>
          </p:cNvPr>
          <p:cNvSpPr txBox="1">
            <a:spLocks/>
          </p:cNvSpPr>
          <p:nvPr/>
        </p:nvSpPr>
        <p:spPr bwMode="auto">
          <a:xfrm>
            <a:off x="1309688" y="3802063"/>
            <a:ext cx="133318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defTabSz="914400" eaLnBrk="1"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lang="zh-CN" altLang="zh-CN" sz="700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THANK YOU!</a:t>
            </a:r>
            <a:endParaRPr lang="zh-CN" altLang="zh-CN" sz="300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DC6F7D88-493E-6078-B312-4D2165A0412C}"/>
              </a:ext>
            </a:extLst>
          </p:cNvPr>
          <p:cNvSpPr txBox="1">
            <a:spLocks/>
          </p:cNvSpPr>
          <p:nvPr/>
        </p:nvSpPr>
        <p:spPr bwMode="auto">
          <a:xfrm>
            <a:off x="1360488" y="7385050"/>
            <a:ext cx="5924550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defTabSz="914400" eaLnBrk="1">
              <a:lnSpc>
                <a:spcPct val="120000"/>
              </a:lnSpc>
            </a:pPr>
            <a:r>
              <a:rPr lang="zh-CN" altLang="zh-CN" sz="30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E-mail : </a:t>
            </a:r>
            <a:r>
              <a:rPr lang="en" altLang="zh-CN" sz="3000" dirty="0" err="1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</a:rPr>
              <a:t>youji.zzl@antgroup.com</a:t>
            </a:r>
            <a:endParaRPr lang="en" altLang="zh-CN" sz="3000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</a:endParaRPr>
          </a:p>
        </p:txBody>
      </p:sp>
      <p:sp>
        <p:nvSpPr>
          <p:cNvPr id="19462" name="Text Box 5">
            <a:extLst>
              <a:ext uri="{FF2B5EF4-FFF2-40B4-BE49-F238E27FC236}">
                <a16:creationId xmlns:a16="http://schemas.microsoft.com/office/drawing/2014/main" id="{C4042EE9-4773-A294-2E78-9E27FFEB6BA7}"/>
              </a:ext>
            </a:extLst>
          </p:cNvPr>
          <p:cNvSpPr txBox="1">
            <a:spLocks/>
          </p:cNvSpPr>
          <p:nvPr/>
        </p:nvSpPr>
        <p:spPr bwMode="auto">
          <a:xfrm>
            <a:off x="1335088" y="6832600"/>
            <a:ext cx="5924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algn="ctr"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defTabSz="914400" eaLnBrk="1">
              <a:lnSpc>
                <a:spcPct val="120000"/>
              </a:lnSpc>
            </a:pPr>
            <a:r>
              <a:rPr lang="zh-CN" altLang="zh-CN" sz="30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Tel : </a:t>
            </a:r>
            <a:r>
              <a:rPr lang="en-US" altLang="zh-CN" sz="3000" dirty="0">
                <a:solidFill>
                  <a:srgbClr val="FFFFFF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15901745120</a:t>
            </a:r>
            <a:endParaRPr lang="zh-CN" altLang="zh-CN" sz="3000" dirty="0">
              <a:solidFill>
                <a:srgbClr val="FFFFFF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>
            <a:extLst>
              <a:ext uri="{FF2B5EF4-FFF2-40B4-BE49-F238E27FC236}">
                <a16:creationId xmlns:a16="http://schemas.microsoft.com/office/drawing/2014/main" id="{40EA1241-8AF9-9E19-D623-533C2C18F327}"/>
              </a:ext>
            </a:extLst>
          </p:cNvPr>
          <p:cNvSpPr txBox="1">
            <a:spLocks/>
          </p:cNvSpPr>
          <p:nvPr/>
        </p:nvSpPr>
        <p:spPr bwMode="auto">
          <a:xfrm>
            <a:off x="9311680" y="5500705"/>
            <a:ext cx="4255973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zh-CN" altLang="zh-CN" sz="10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01</a:t>
            </a:r>
            <a:r>
              <a:rPr lang="zh-CN" altLang="en-US" sz="10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背景</a:t>
            </a:r>
            <a:endParaRPr lang="zh-CN" altLang="zh-CN" sz="10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9033319" y="1946744"/>
            <a:ext cx="6183017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00E81A5-7E31-5A91-6001-27CBA324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44" y="4142334"/>
            <a:ext cx="22494705" cy="22836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461ACA-4DB2-19CA-75F8-526720FAD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669" y="7700100"/>
            <a:ext cx="17830291" cy="34563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9033319" y="1946744"/>
            <a:ext cx="6183017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D45442-20CC-A162-38DC-02FCC1793D2A}"/>
              </a:ext>
            </a:extLst>
          </p:cNvPr>
          <p:cNvSpPr txBox="1"/>
          <p:nvPr/>
        </p:nvSpPr>
        <p:spPr>
          <a:xfrm>
            <a:off x="2398912" y="3113584"/>
            <a:ext cx="14185576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业务增长</a:t>
            </a:r>
            <a:endParaRPr kumimoji="1" lang="en-US" altLang="zh-CN" sz="14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8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需求增多</a:t>
            </a:r>
            <a:endParaRPr kumimoji="1" lang="en-US" altLang="zh-CN" sz="33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开发人员增多</a:t>
            </a: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代码量增多</a:t>
            </a:r>
            <a:br>
              <a:rPr kumimoji="1"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</a:b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流量增涨</a:t>
            </a:r>
            <a:endParaRPr kumimoji="1" lang="en-US" altLang="zh-CN" sz="33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线上机器增多</a:t>
            </a: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数据量增大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BCD2903-A2B7-4EC6-6246-CF5EA022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24" y="8226152"/>
            <a:ext cx="20882320" cy="54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77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9033319" y="1946744"/>
            <a:ext cx="6183017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应用研发运维痛点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7" name="副标题 3074">
            <a:extLst>
              <a:ext uri="{FF2B5EF4-FFF2-40B4-BE49-F238E27FC236}">
                <a16:creationId xmlns:a16="http://schemas.microsoft.com/office/drawing/2014/main" id="{599B47CA-FCE6-ED93-3CDF-BB364F1D8D5B}"/>
              </a:ext>
            </a:extLst>
          </p:cNvPr>
          <p:cNvSpPr>
            <a:spLocks noGrp="1"/>
          </p:cNvSpPr>
          <p:nvPr/>
        </p:nvSpPr>
        <p:spPr>
          <a:xfrm>
            <a:off x="2397600" y="3114000"/>
            <a:ext cx="13321480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业务痛点</a:t>
            </a:r>
            <a:endParaRPr kumimoji="1" lang="en-US" altLang="zh-CN" sz="28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zh-CN" sz="28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管理成本高</a:t>
            </a:r>
            <a:endParaRPr kumimoji="1" lang="en-US" altLang="zh-CN" sz="33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需求管理、代码管理、人员管理</a:t>
            </a:r>
            <a:br>
              <a:rPr kumimoji="1"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</a:b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时间成本高</a:t>
            </a:r>
            <a:endParaRPr kumimoji="1" lang="en-US" altLang="zh-CN" sz="33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线上验证与发布互相阻塞</a:t>
            </a: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单次启动慢</a:t>
            </a:r>
            <a:br>
              <a:rPr kumimoji="1"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</a:b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变更风险高</a:t>
            </a:r>
            <a:endParaRPr kumimoji="1" lang="en-US" altLang="zh-CN" sz="33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一次变更涉及所有代码</a:t>
            </a: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一次变更涉及所有机器</a:t>
            </a:r>
            <a:br>
              <a:rPr kumimoji="1" lang="en-US" altLang="zh-CN" sz="33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</a:br>
            <a:endParaRPr kumimoji="1" lang="en-US" altLang="zh-CN" sz="33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3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可扩展性不够</a:t>
            </a:r>
            <a:endParaRPr kumimoji="1" lang="en-US" altLang="zh-CN" sz="33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  <a:p>
            <a:endParaRPr kumimoji="1" lang="en-US" altLang="zh-CN" sz="2800" dirty="0">
              <a:solidFill>
                <a:schemeClr val="tx1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58157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>
            <a:extLst>
              <a:ext uri="{FF2B5EF4-FFF2-40B4-BE49-F238E27FC236}">
                <a16:creationId xmlns:a16="http://schemas.microsoft.com/office/drawing/2014/main" id="{C9C0B731-780F-E573-8FB2-5B77D11D55E1}"/>
              </a:ext>
            </a:extLst>
          </p:cNvPr>
          <p:cNvSpPr txBox="1">
            <a:spLocks/>
          </p:cNvSpPr>
          <p:nvPr/>
        </p:nvSpPr>
        <p:spPr bwMode="auto">
          <a:xfrm>
            <a:off x="8231560" y="4553744"/>
            <a:ext cx="7920880" cy="54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zh-CN" altLang="en-US" sz="3500" dirty="0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3500" dirty="0" err="1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3500" dirty="0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3500" dirty="0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3500" dirty="0">
                <a:solidFill>
                  <a:srgbClr val="3171FA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3500" dirty="0">
              <a:solidFill>
                <a:srgbClr val="3171FA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C743843-8068-BEFE-C313-68F161BEF1A3}"/>
              </a:ext>
            </a:extLst>
          </p:cNvPr>
          <p:cNvSpPr txBox="1">
            <a:spLocks/>
          </p:cNvSpPr>
          <p:nvPr/>
        </p:nvSpPr>
        <p:spPr bwMode="auto">
          <a:xfrm>
            <a:off x="8781611" y="5500705"/>
            <a:ext cx="6820778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2436813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zh-CN" altLang="zh-CN" sz="10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0</a:t>
            </a:r>
            <a:r>
              <a:rPr lang="en-US" altLang="zh-CN" sz="10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2</a:t>
            </a:r>
            <a:r>
              <a:rPr lang="zh-CN" altLang="en-US" sz="10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解决方案</a:t>
            </a:r>
            <a:endParaRPr lang="zh-CN" altLang="zh-CN" sz="10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983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10572201" y="1946744"/>
            <a:ext cx="31052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解决思路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9BBBEA-9BBF-CC17-F465-196A6486D387}"/>
              </a:ext>
            </a:extLst>
          </p:cNvPr>
          <p:cNvSpPr txBox="1"/>
          <p:nvPr/>
        </p:nvSpPr>
        <p:spPr>
          <a:xfrm>
            <a:off x="2182888" y="5860981"/>
            <a:ext cx="4033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00" b="1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研发运维粒度细化</a:t>
            </a:r>
            <a:endParaRPr lang="en-US" altLang="zh-CN" sz="3300" b="1" dirty="0">
              <a:solidFill>
                <a:schemeClr val="tx1"/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多人协作无</a:t>
            </a:r>
            <a:r>
              <a:rPr lang="en-US" altLang="zh-CN" sz="33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迭代变更范围小</a:t>
            </a:r>
            <a:endParaRPr lang="en-US" altLang="zh-CN" sz="3300" dirty="0">
              <a:solidFill>
                <a:schemeClr val="tx1"/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速度快</a:t>
            </a:r>
            <a:endParaRPr lang="en-US" altLang="zh-CN" sz="3300" dirty="0">
              <a:solidFill>
                <a:schemeClr val="tx1"/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6A0108-07CC-D2E5-1E81-6FC047471546}"/>
              </a:ext>
            </a:extLst>
          </p:cNvPr>
          <p:cNvGrpSpPr/>
          <p:nvPr/>
        </p:nvGrpSpPr>
        <p:grpSpPr>
          <a:xfrm>
            <a:off x="7316504" y="4913785"/>
            <a:ext cx="4608513" cy="4181673"/>
            <a:chOff x="3379790" y="3893755"/>
            <a:chExt cx="1090298" cy="1003467"/>
          </a:xfrm>
        </p:grpSpPr>
        <p:sp>
          <p:nvSpPr>
            <p:cNvPr id="6" name="任意多边形 19">
              <a:extLst>
                <a:ext uri="{FF2B5EF4-FFF2-40B4-BE49-F238E27FC236}">
                  <a16:creationId xmlns:a16="http://schemas.microsoft.com/office/drawing/2014/main" id="{D109988E-4C1F-1E87-61D9-E61AED24A043}"/>
                </a:ext>
              </a:extLst>
            </p:cNvPr>
            <p:cNvSpPr/>
            <p:nvPr/>
          </p:nvSpPr>
          <p:spPr>
            <a:xfrm rot="4500000">
              <a:off x="3390170" y="3975347"/>
              <a:ext cx="278087" cy="298848"/>
            </a:xfrm>
            <a:custGeom>
              <a:avLst/>
              <a:gdLst>
                <a:gd name="connsiteX0" fmla="*/ 0 w 304899"/>
                <a:gd name="connsiteY0" fmla="*/ 0 h 304899"/>
                <a:gd name="connsiteX1" fmla="*/ 3059 w 304899"/>
                <a:gd name="connsiteY1" fmla="*/ 10322 h 304899"/>
                <a:gd name="connsiteX2" fmla="*/ 119391 w 304899"/>
                <a:gd name="connsiteY2" fmla="*/ 185508 h 304899"/>
                <a:gd name="connsiteX3" fmla="*/ 294577 w 304899"/>
                <a:gd name="connsiteY3" fmla="*/ 301840 h 304899"/>
                <a:gd name="connsiteX4" fmla="*/ 304899 w 304899"/>
                <a:gd name="connsiteY4" fmla="*/ 304899 h 304899"/>
                <a:gd name="connsiteX5" fmla="*/ 0 w 304899"/>
                <a:gd name="connsiteY5" fmla="*/ 304899 h 30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99" h="304899">
                  <a:moveTo>
                    <a:pt x="0" y="0"/>
                  </a:moveTo>
                  <a:lnTo>
                    <a:pt x="3059" y="10322"/>
                  </a:lnTo>
                  <a:cubicBezTo>
                    <a:pt x="28910" y="74072"/>
                    <a:pt x="67688" y="133805"/>
                    <a:pt x="119391" y="185508"/>
                  </a:cubicBezTo>
                  <a:cubicBezTo>
                    <a:pt x="171094" y="237211"/>
                    <a:pt x="230827" y="275989"/>
                    <a:pt x="294577" y="301840"/>
                  </a:cubicBezTo>
                  <a:lnTo>
                    <a:pt x="304899" y="304899"/>
                  </a:lnTo>
                  <a:lnTo>
                    <a:pt x="0" y="304899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3600000" scaled="0"/>
            </a:gradFill>
            <a:ln>
              <a:noFill/>
            </a:ln>
            <a:effectLst>
              <a:outerShdw blurRad="2540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5F3BBEC-4CEB-FE45-AE87-3EEB2ADA8DBE}"/>
                </a:ext>
              </a:extLst>
            </p:cNvPr>
            <p:cNvGrpSpPr/>
            <p:nvPr/>
          </p:nvGrpSpPr>
          <p:grpSpPr>
            <a:xfrm>
              <a:off x="3466619" y="3893755"/>
              <a:ext cx="1003469" cy="1003467"/>
              <a:chOff x="4728912" y="2526542"/>
              <a:chExt cx="1337958" cy="1337956"/>
            </a:xfrm>
            <a:effectLst>
              <a:outerShdw blurRad="254000" dist="254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6D2561B3-40D6-C007-2536-8A894D206257}"/>
                  </a:ext>
                </a:extLst>
              </p:cNvPr>
              <p:cNvSpPr/>
              <p:nvPr/>
            </p:nvSpPr>
            <p:spPr>
              <a:xfrm rot="1800000">
                <a:off x="4728912" y="2526542"/>
                <a:ext cx="1337958" cy="1337956"/>
              </a:xfrm>
              <a:prstGeom prst="ellipse">
                <a:avLst/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30">
                <a:extLst>
                  <a:ext uri="{FF2B5EF4-FFF2-40B4-BE49-F238E27FC236}">
                    <a16:creationId xmlns:a16="http://schemas.microsoft.com/office/drawing/2014/main" id="{A5C9FA6D-9764-C186-E537-D612F8C330E1}"/>
                  </a:ext>
                </a:extLst>
              </p:cNvPr>
              <p:cNvSpPr txBox="1"/>
              <p:nvPr/>
            </p:nvSpPr>
            <p:spPr>
              <a:xfrm>
                <a:off x="4793513" y="2933406"/>
                <a:ext cx="1214427" cy="4923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研发运维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粒度细化</a:t>
                </a: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863298-1738-2360-9DDC-32B70587A546}"/>
              </a:ext>
            </a:extLst>
          </p:cNvPr>
          <p:cNvGrpSpPr/>
          <p:nvPr/>
        </p:nvGrpSpPr>
        <p:grpSpPr>
          <a:xfrm>
            <a:off x="12168526" y="4913779"/>
            <a:ext cx="4581026" cy="4221587"/>
            <a:chOff x="4190883" y="1648052"/>
            <a:chExt cx="1080913" cy="1003467"/>
          </a:xfrm>
        </p:grpSpPr>
        <p:sp>
          <p:nvSpPr>
            <p:cNvPr id="12" name="任意多边形 20">
              <a:extLst>
                <a:ext uri="{FF2B5EF4-FFF2-40B4-BE49-F238E27FC236}">
                  <a16:creationId xmlns:a16="http://schemas.microsoft.com/office/drawing/2014/main" id="{459E5F0A-6B9A-2D56-92D1-E8FB9488EA2C}"/>
                </a:ext>
              </a:extLst>
            </p:cNvPr>
            <p:cNvSpPr/>
            <p:nvPr/>
          </p:nvSpPr>
          <p:spPr>
            <a:xfrm rot="17100000" flipH="1">
              <a:off x="5004577" y="1757459"/>
              <a:ext cx="285967" cy="248471"/>
            </a:xfrm>
            <a:custGeom>
              <a:avLst/>
              <a:gdLst>
                <a:gd name="connsiteX0" fmla="*/ 0 w 304899"/>
                <a:gd name="connsiteY0" fmla="*/ 0 h 304899"/>
                <a:gd name="connsiteX1" fmla="*/ 3059 w 304899"/>
                <a:gd name="connsiteY1" fmla="*/ 10322 h 304899"/>
                <a:gd name="connsiteX2" fmla="*/ 119391 w 304899"/>
                <a:gd name="connsiteY2" fmla="*/ 185508 h 304899"/>
                <a:gd name="connsiteX3" fmla="*/ 294577 w 304899"/>
                <a:gd name="connsiteY3" fmla="*/ 301840 h 304899"/>
                <a:gd name="connsiteX4" fmla="*/ 304899 w 304899"/>
                <a:gd name="connsiteY4" fmla="*/ 304899 h 304899"/>
                <a:gd name="connsiteX5" fmla="*/ 0 w 304899"/>
                <a:gd name="connsiteY5" fmla="*/ 304899 h 30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99" h="304899">
                  <a:moveTo>
                    <a:pt x="0" y="0"/>
                  </a:moveTo>
                  <a:lnTo>
                    <a:pt x="3059" y="10322"/>
                  </a:lnTo>
                  <a:cubicBezTo>
                    <a:pt x="28910" y="74072"/>
                    <a:pt x="67688" y="133805"/>
                    <a:pt x="119391" y="185508"/>
                  </a:cubicBezTo>
                  <a:cubicBezTo>
                    <a:pt x="171094" y="237211"/>
                    <a:pt x="230827" y="275989"/>
                    <a:pt x="294577" y="301840"/>
                  </a:cubicBezTo>
                  <a:lnTo>
                    <a:pt x="304899" y="304899"/>
                  </a:lnTo>
                  <a:lnTo>
                    <a:pt x="0" y="304899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3600000" scaled="0"/>
            </a:gradFill>
            <a:ln>
              <a:noFill/>
            </a:ln>
            <a:effectLst>
              <a:outerShdw blurRad="254000" dist="254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B3805C1-9A02-F9E9-6773-E3848E0A98EC}"/>
                </a:ext>
              </a:extLst>
            </p:cNvPr>
            <p:cNvGrpSpPr/>
            <p:nvPr/>
          </p:nvGrpSpPr>
          <p:grpSpPr>
            <a:xfrm>
              <a:off x="4190883" y="1648052"/>
              <a:ext cx="1003469" cy="1003467"/>
              <a:chOff x="6133509" y="2526541"/>
              <a:chExt cx="1337958" cy="1337956"/>
            </a:xfrm>
            <a:solidFill>
              <a:schemeClr val="accent3"/>
            </a:solidFill>
            <a:effectLst>
              <a:outerShdw blurRad="254000" dist="254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0AD91355-7684-98CD-796C-C23F05529695}"/>
                  </a:ext>
                </a:extLst>
              </p:cNvPr>
              <p:cNvSpPr/>
              <p:nvPr/>
            </p:nvSpPr>
            <p:spPr>
              <a:xfrm rot="19800000" flipH="1">
                <a:off x="6133509" y="2526541"/>
                <a:ext cx="1337958" cy="1337956"/>
              </a:xfrm>
              <a:prstGeom prst="ellipse">
                <a:avLst/>
              </a:prstGeom>
              <a:gradFill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30">
                <a:extLst>
                  <a:ext uri="{FF2B5EF4-FFF2-40B4-BE49-F238E27FC236}">
                    <a16:creationId xmlns:a16="http://schemas.microsoft.com/office/drawing/2014/main" id="{A87B6236-DBF8-FF15-CBDA-D907B4E74D2B}"/>
                  </a:ext>
                </a:extLst>
              </p:cNvPr>
              <p:cNvSpPr txBox="1"/>
              <p:nvPr/>
            </p:nvSpPr>
            <p:spPr>
              <a:xfrm>
                <a:off x="6195275" y="2961025"/>
                <a:ext cx="1214427" cy="487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基础设施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屏蔽</a:t>
                </a:r>
              </a:p>
            </p:txBody>
          </p:sp>
        </p:grp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E53DE7D8-32CF-3F5D-2DD4-3849DE1518BB}"/>
              </a:ext>
            </a:extLst>
          </p:cNvPr>
          <p:cNvSpPr txBox="1"/>
          <p:nvPr/>
        </p:nvSpPr>
        <p:spPr>
          <a:xfrm>
            <a:off x="18609300" y="5890245"/>
            <a:ext cx="308775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300" b="1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基础设施屏蔽</a:t>
            </a:r>
            <a:endParaRPr lang="en-US" altLang="zh-CN" sz="3300" b="1" dirty="0">
              <a:solidFill>
                <a:schemeClr val="tx1"/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3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只需关注代码、服务、路由</a:t>
            </a:r>
          </a:p>
        </p:txBody>
      </p:sp>
    </p:spTree>
    <p:extLst>
      <p:ext uri="{BB962C8B-B14F-4D97-AF65-F5344CB8AC3E}">
        <p14:creationId xmlns:p14="http://schemas.microsoft.com/office/powerpoint/2010/main" val="232322101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7">
            <a:extLst>
              <a:ext uri="{FF2B5EF4-FFF2-40B4-BE49-F238E27FC236}">
                <a16:creationId xmlns:a16="http://schemas.microsoft.com/office/drawing/2014/main" id="{54D57038-A2B0-A779-BE16-0E2692930959}"/>
              </a:ext>
            </a:extLst>
          </p:cNvPr>
          <p:cNvSpPr txBox="1">
            <a:spLocks/>
          </p:cNvSpPr>
          <p:nvPr/>
        </p:nvSpPr>
        <p:spPr bwMode="auto">
          <a:xfrm>
            <a:off x="5397466" y="1946744"/>
            <a:ext cx="13454751" cy="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610" tIns="13610" rIns="13610" bIns="13610" anchor="ctr">
            <a:spAutoFit/>
          </a:bodyPr>
          <a:lstStyle>
            <a:lvl1pPr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marL="742950" indent="-28575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marL="11430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marL="16002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marL="2057400" indent="-228600" defTabSz="911225"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ctr" eaLnBrk="1"/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基于 </a:t>
            </a:r>
            <a:r>
              <a:rPr lang="en-US" altLang="zh-CN" sz="6000" dirty="0" err="1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SOFAArk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的 </a:t>
            </a:r>
            <a:r>
              <a:rPr lang="en-US" altLang="zh-CN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Serverless</a:t>
            </a:r>
            <a:r>
              <a:rPr lang="zh-CN" altLang="en-US" sz="6000" dirty="0">
                <a:solidFill>
                  <a:srgbClr val="212121"/>
                </a:solidFill>
                <a:latin typeface="阿里巴巴普惠体" pitchFamily="18" charset="-122"/>
                <a:ea typeface="阿里巴巴普惠体" pitchFamily="18" charset="-122"/>
                <a:sym typeface="Helvetica" pitchFamily="2" charset="0"/>
              </a:rPr>
              <a:t> 研发运维体系</a:t>
            </a:r>
            <a:endParaRPr lang="zh-CN" altLang="zh-CN" sz="6000" dirty="0">
              <a:solidFill>
                <a:srgbClr val="212121"/>
              </a:solidFill>
              <a:latin typeface="阿里巴巴普惠体" pitchFamily="18" charset="-122"/>
              <a:ea typeface="阿里巴巴普惠体" pitchFamily="18" charset="-122"/>
              <a:sym typeface="Helvetica" pitchFamily="2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544A73E-A3B7-B796-FD4D-331B540AA732}"/>
              </a:ext>
            </a:extLst>
          </p:cNvPr>
          <p:cNvSpPr txBox="1"/>
          <p:nvPr/>
        </p:nvSpPr>
        <p:spPr>
          <a:xfrm>
            <a:off x="2542928" y="3977680"/>
            <a:ext cx="14041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800" dirty="0">
                <a:solidFill>
                  <a:schemeClr val="tx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</a:rPr>
              <a:t>应用拆分：底层</a:t>
            </a:r>
            <a:r>
              <a:rPr kumimoji="1" lang="zh-CN" altLang="en-US" sz="38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采用 </a:t>
            </a:r>
            <a:r>
              <a:rPr kumimoji="1" lang="en-US" altLang="zh-CN" sz="3800" dirty="0" err="1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SOFAArk</a:t>
            </a:r>
            <a:r>
              <a:rPr kumimoji="1" lang="zh-CN" altLang="en-US" sz="38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3800" dirty="0" err="1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ClassLoader</a:t>
            </a:r>
            <a:r>
              <a:rPr kumimoji="1" lang="zh-CN" altLang="en-US" sz="3800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类隔离和动态热部署</a:t>
            </a:r>
            <a:endParaRPr kumimoji="1" lang="en-US" altLang="zh-CN" sz="3800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A988D9C-9365-16B1-FCB5-AAD81197F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928" y="6569968"/>
            <a:ext cx="18529306" cy="43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3684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- 内容页01 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 - 内容页01 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 - 目录&amp;章节标题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 - 目录&amp;章节标题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5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3345</TotalTime>
  <Words>1260</Words>
  <Application>Microsoft Macintosh PowerPoint</Application>
  <PresentationFormat>自定义</PresentationFormat>
  <Paragraphs>246</Paragraphs>
  <Slides>26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阿里巴巴普惠体</vt:lpstr>
      <vt:lpstr>阿里巴巴普惠体 Medium</vt:lpstr>
      <vt:lpstr>微软雅黑</vt:lpstr>
      <vt:lpstr>微软雅黑</vt:lpstr>
      <vt:lpstr>Alibaba PuHuiTi L</vt:lpstr>
      <vt:lpstr>Alibaba PuHuiTi M</vt:lpstr>
      <vt:lpstr>Alibaba PuHuiTi R</vt:lpstr>
      <vt:lpstr>Microsoft YaHei Light</vt:lpstr>
      <vt:lpstr>Arial</vt:lpstr>
      <vt:lpstr>Helvetica</vt:lpstr>
      <vt:lpstr>Helvetica Light</vt:lpstr>
      <vt:lpstr>Helvetica Neue</vt:lpstr>
      <vt:lpstr>Microsoft Sans Serif</vt:lpstr>
      <vt:lpstr>White</vt:lpstr>
      <vt:lpstr>White - 内容页01 </vt:lpstr>
      <vt:lpstr>White - 目录&amp;章节标题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杨雨鑫</dc:creator>
  <cp:lastModifiedBy>Microsoft Office User</cp:lastModifiedBy>
  <cp:revision>50</cp:revision>
  <dcterms:modified xsi:type="dcterms:W3CDTF">2023-09-04T09:43:12Z</dcterms:modified>
</cp:coreProperties>
</file>